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7772400" cx="13817600"/>
  <p:notesSz cx="10058400" cy="7772400"/>
  <p:embeddedFontLst>
    <p:embeddedFont>
      <p:font typeface="Montserrat"/>
      <p:regular r:id="rId29"/>
      <p:bold r:id="rId30"/>
      <p:italic r:id="rId31"/>
      <p:boldItalic r:id="rId32"/>
    </p:embeddedFont>
    <p:embeddedFont>
      <p:font typeface="Manjari"/>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967">
          <p15:clr>
            <a:srgbClr val="A4A3A4"/>
          </p15:clr>
        </p15:guide>
      </p15:sldGuideLst>
    </p:ext>
    <p:ext uri="GoogleSlidesCustomDataVersion2">
      <go:slidesCustomData xmlns:go="http://customooxmlschemas.google.com/" r:id="rId35" roundtripDataSignature="AMtx7mh0ft1TbjnKLHG07TD+O0u2m0Fhw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967"/>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6.xml"/><Relationship Id="rId33" Type="http://schemas.openxmlformats.org/officeDocument/2006/relationships/font" Target="fonts/Manjari-regular.fntdata"/><Relationship Id="rId10" Type="http://schemas.openxmlformats.org/officeDocument/2006/relationships/slide" Target="slides/slide5.xml"/><Relationship Id="rId32" Type="http://schemas.openxmlformats.org/officeDocument/2006/relationships/font" Target="fonts/Montserrat-boldItalic.fntdata"/><Relationship Id="rId13" Type="http://schemas.openxmlformats.org/officeDocument/2006/relationships/slide" Target="slides/slide8.xml"/><Relationship Id="rId35" Type="http://customschemas.google.com/relationships/presentationmetadata" Target="metadata"/><Relationship Id="rId12" Type="http://schemas.openxmlformats.org/officeDocument/2006/relationships/slide" Target="slides/slide7.xml"/><Relationship Id="rId34" Type="http://schemas.openxmlformats.org/officeDocument/2006/relationships/font" Target="fonts/Manjari-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005825" y="3691875"/>
            <a:ext cx="8046700" cy="3497575"/>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349b3f09945_0_77: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 name="Google Shape;45;g349b3f09945_0_77: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6f5e689451_0_53: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36f5e689451_0_53: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3645278d8f_0_114: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g33645278d8f_0_114: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6f5e689451_0_34: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36f5e689451_0_34: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6f5e689451_0_48: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36f5e689451_0_48: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5a7b1e9f68_0_47: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35a7b1e9f68_0_47: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8279d35ae1_0_0: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g38279d35ae1_0_0: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363784a975_2_78: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3363784a975_2_78: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8279d35ae1_0_9: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8279d35ae1_0_9: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6f2a960f47_0_11: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36f2a960f47_0_11: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704943ea30_1_1: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3704943ea30_1_1: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586126e397_1_12: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g3586126e397_1_12: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84d629cf7b_0_5: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84d629cf7b_0_5: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8279d35ae1_0_14: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8279d35ae1_0_14: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704943ea30_0_31: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g3704943ea30_0_31: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5a7b1e9f68_0_67: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35a7b1e9f68_0_67: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586126e397_1_0: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g3586126e397_1_0: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586126e397_1_25: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g3586126e397_1_25: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5a7b1e9f68_0_94: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g35a7b1e9f68_0_94: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3645278d8f_0_58: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g33645278d8f_0_58: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3645278d8f_0_0: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 name="Google Shape;98;g33645278d8f_0_0: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3645278d8f_0_65: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g33645278d8f_0_65: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6f81830b66_1_6: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36f81830b66_1_6: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obj">
  <p:cSld name="OBJECT">
    <p:bg>
      <p:bgPr>
        <a:solidFill>
          <a:schemeClr val="lt1"/>
        </a:solidFill>
      </p:bgPr>
    </p:bg>
    <p:spTree>
      <p:nvGrpSpPr>
        <p:cNvPr id="13" name="Shape 13"/>
        <p:cNvGrpSpPr/>
        <p:nvPr/>
      </p:nvGrpSpPr>
      <p:grpSpPr>
        <a:xfrm>
          <a:off x="0" y="0"/>
          <a:ext cx="0" cy="0"/>
          <a:chOff x="0" y="0"/>
          <a:chExt cx="0" cy="0"/>
        </a:xfrm>
      </p:grpSpPr>
      <p:sp>
        <p:nvSpPr>
          <p:cNvPr id="14" name="Google Shape;14;p28"/>
          <p:cNvSpPr/>
          <p:nvPr/>
        </p:nvSpPr>
        <p:spPr>
          <a:xfrm>
            <a:off x="0" y="968900"/>
            <a:ext cx="5313731" cy="6804025"/>
          </a:xfrm>
          <a:custGeom>
            <a:rect b="b" l="l" r="r" t="t"/>
            <a:pathLst>
              <a:path extrusionOk="0" h="6804025" w="4465320">
                <a:moveTo>
                  <a:pt x="4465320" y="0"/>
                </a:moveTo>
                <a:lnTo>
                  <a:pt x="0" y="0"/>
                </a:lnTo>
                <a:lnTo>
                  <a:pt x="0" y="6803491"/>
                </a:lnTo>
                <a:lnTo>
                  <a:pt x="4465320" y="6803491"/>
                </a:lnTo>
                <a:lnTo>
                  <a:pt x="4465320" y="0"/>
                </a:lnTo>
                <a:close/>
              </a:path>
            </a:pathLst>
          </a:custGeom>
          <a:solidFill>
            <a:srgbClr val="EFA72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 name="Google Shape;15;p28"/>
          <p:cNvSpPr/>
          <p:nvPr/>
        </p:nvSpPr>
        <p:spPr>
          <a:xfrm>
            <a:off x="0" y="0"/>
            <a:ext cx="5313731" cy="968375"/>
          </a:xfrm>
          <a:custGeom>
            <a:rect b="b" l="l" r="r" t="t"/>
            <a:pathLst>
              <a:path extrusionOk="0" h="968375" w="4465320">
                <a:moveTo>
                  <a:pt x="4465320" y="0"/>
                </a:moveTo>
                <a:lnTo>
                  <a:pt x="0" y="0"/>
                </a:lnTo>
                <a:lnTo>
                  <a:pt x="0" y="968298"/>
                </a:lnTo>
                <a:lnTo>
                  <a:pt x="4465320" y="968298"/>
                </a:lnTo>
                <a:lnTo>
                  <a:pt x="4465320" y="0"/>
                </a:lnTo>
                <a:close/>
              </a:path>
            </a:pathLst>
          </a:custGeom>
          <a:solidFill>
            <a:srgbClr val="CCCCC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 name="Google Shape;16;p28"/>
          <p:cNvSpPr txBox="1"/>
          <p:nvPr>
            <p:ph type="ctrTitle"/>
          </p:nvPr>
        </p:nvSpPr>
        <p:spPr>
          <a:xfrm>
            <a:off x="794861" y="2521711"/>
            <a:ext cx="2969400" cy="307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000">
                <a:solidFill>
                  <a:srgbClr val="443E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8"/>
          <p:cNvSpPr txBox="1"/>
          <p:nvPr>
            <p:ph idx="1" type="subTitle"/>
          </p:nvPr>
        </p:nvSpPr>
        <p:spPr>
          <a:xfrm>
            <a:off x="2072640" y="4352544"/>
            <a:ext cx="9672300" cy="184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12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8"/>
          <p:cNvSpPr txBox="1"/>
          <p:nvPr>
            <p:ph idx="11" type="ftr"/>
          </p:nvPr>
        </p:nvSpPr>
        <p:spPr>
          <a:xfrm>
            <a:off x="4697984" y="7228332"/>
            <a:ext cx="4421700" cy="276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 name="Google Shape;19;p28"/>
          <p:cNvSpPr txBox="1"/>
          <p:nvPr>
            <p:ph idx="10" type="dt"/>
          </p:nvPr>
        </p:nvSpPr>
        <p:spPr>
          <a:xfrm>
            <a:off x="690880" y="7228332"/>
            <a:ext cx="3177900" cy="276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 name="Google Shape;20;p28"/>
          <p:cNvSpPr txBox="1"/>
          <p:nvPr>
            <p:ph idx="12" type="sldNum"/>
          </p:nvPr>
        </p:nvSpPr>
        <p:spPr>
          <a:xfrm>
            <a:off x="12449796" y="6785655"/>
            <a:ext cx="954300" cy="1539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r>
              <a:rPr lang="en-US"/>
              <a:t> of 9</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29"/>
          <p:cNvSpPr txBox="1"/>
          <p:nvPr>
            <p:ph type="title"/>
          </p:nvPr>
        </p:nvSpPr>
        <p:spPr>
          <a:xfrm>
            <a:off x="1238700" y="1176096"/>
            <a:ext cx="10585500" cy="307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000">
                <a:solidFill>
                  <a:srgbClr val="443E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9"/>
          <p:cNvSpPr txBox="1"/>
          <p:nvPr>
            <p:ph idx="1" type="body"/>
          </p:nvPr>
        </p:nvSpPr>
        <p:spPr>
          <a:xfrm>
            <a:off x="1238700" y="1765808"/>
            <a:ext cx="11301900" cy="1848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0" i="0" sz="1200">
                <a:solidFill>
                  <a:schemeClr val="dk1"/>
                </a:solidFill>
                <a:latin typeface="Arial"/>
                <a:ea typeface="Arial"/>
                <a:cs typeface="Arial"/>
                <a:sym typeface="Aria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4" name="Google Shape;24;p29"/>
          <p:cNvSpPr txBox="1"/>
          <p:nvPr>
            <p:ph idx="11" type="ftr"/>
          </p:nvPr>
        </p:nvSpPr>
        <p:spPr>
          <a:xfrm>
            <a:off x="4697984" y="7228332"/>
            <a:ext cx="4421700" cy="276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 name="Google Shape;25;p29"/>
          <p:cNvSpPr txBox="1"/>
          <p:nvPr>
            <p:ph idx="10" type="dt"/>
          </p:nvPr>
        </p:nvSpPr>
        <p:spPr>
          <a:xfrm>
            <a:off x="690880" y="7228332"/>
            <a:ext cx="3177900" cy="276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 name="Google Shape;26;p29"/>
          <p:cNvSpPr txBox="1"/>
          <p:nvPr>
            <p:ph idx="12" type="sldNum"/>
          </p:nvPr>
        </p:nvSpPr>
        <p:spPr>
          <a:xfrm>
            <a:off x="12449796" y="6785655"/>
            <a:ext cx="954300" cy="1539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r>
              <a:rPr lang="en-US"/>
              <a:t> of 9</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7" name="Shape 27"/>
        <p:cNvGrpSpPr/>
        <p:nvPr/>
      </p:nvGrpSpPr>
      <p:grpSpPr>
        <a:xfrm>
          <a:off x="0" y="0"/>
          <a:ext cx="0" cy="0"/>
          <a:chOff x="0" y="0"/>
          <a:chExt cx="0" cy="0"/>
        </a:xfrm>
      </p:grpSpPr>
      <p:sp>
        <p:nvSpPr>
          <p:cNvPr id="28" name="Google Shape;28;p30"/>
          <p:cNvSpPr txBox="1"/>
          <p:nvPr>
            <p:ph type="title"/>
          </p:nvPr>
        </p:nvSpPr>
        <p:spPr>
          <a:xfrm>
            <a:off x="1238700" y="1176096"/>
            <a:ext cx="10585500" cy="307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000">
                <a:solidFill>
                  <a:srgbClr val="443E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0"/>
          <p:cNvSpPr txBox="1"/>
          <p:nvPr>
            <p:ph idx="1" type="body"/>
          </p:nvPr>
        </p:nvSpPr>
        <p:spPr>
          <a:xfrm>
            <a:off x="690880" y="1787652"/>
            <a:ext cx="6010800" cy="1848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0" name="Google Shape;30;p30"/>
          <p:cNvSpPr txBox="1"/>
          <p:nvPr>
            <p:ph idx="2" type="body"/>
          </p:nvPr>
        </p:nvSpPr>
        <p:spPr>
          <a:xfrm>
            <a:off x="7116064" y="1787652"/>
            <a:ext cx="6010800" cy="1848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1" name="Google Shape;31;p30"/>
          <p:cNvSpPr txBox="1"/>
          <p:nvPr>
            <p:ph idx="11" type="ftr"/>
          </p:nvPr>
        </p:nvSpPr>
        <p:spPr>
          <a:xfrm>
            <a:off x="4697984" y="7228332"/>
            <a:ext cx="4421700" cy="276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 name="Google Shape;32;p30"/>
          <p:cNvSpPr txBox="1"/>
          <p:nvPr>
            <p:ph idx="10" type="dt"/>
          </p:nvPr>
        </p:nvSpPr>
        <p:spPr>
          <a:xfrm>
            <a:off x="690880" y="7228332"/>
            <a:ext cx="3177900" cy="276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 name="Google Shape;33;p30"/>
          <p:cNvSpPr txBox="1"/>
          <p:nvPr>
            <p:ph idx="12" type="sldNum"/>
          </p:nvPr>
        </p:nvSpPr>
        <p:spPr>
          <a:xfrm>
            <a:off x="12449796" y="6785655"/>
            <a:ext cx="954300" cy="1539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r>
              <a:rPr lang="en-US"/>
              <a:t> of 9</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4" name="Shape 34"/>
        <p:cNvGrpSpPr/>
        <p:nvPr/>
      </p:nvGrpSpPr>
      <p:grpSpPr>
        <a:xfrm>
          <a:off x="0" y="0"/>
          <a:ext cx="0" cy="0"/>
          <a:chOff x="0" y="0"/>
          <a:chExt cx="0" cy="0"/>
        </a:xfrm>
      </p:grpSpPr>
      <p:sp>
        <p:nvSpPr>
          <p:cNvPr id="35" name="Google Shape;35;p31"/>
          <p:cNvSpPr txBox="1"/>
          <p:nvPr>
            <p:ph type="title"/>
          </p:nvPr>
        </p:nvSpPr>
        <p:spPr>
          <a:xfrm>
            <a:off x="1238700" y="1176096"/>
            <a:ext cx="10585500" cy="307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000">
                <a:solidFill>
                  <a:srgbClr val="443E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1"/>
          <p:cNvSpPr txBox="1"/>
          <p:nvPr>
            <p:ph idx="11" type="ftr"/>
          </p:nvPr>
        </p:nvSpPr>
        <p:spPr>
          <a:xfrm>
            <a:off x="4697984" y="7228332"/>
            <a:ext cx="4421700" cy="276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 name="Google Shape;37;p31"/>
          <p:cNvSpPr txBox="1"/>
          <p:nvPr>
            <p:ph idx="10" type="dt"/>
          </p:nvPr>
        </p:nvSpPr>
        <p:spPr>
          <a:xfrm>
            <a:off x="690880" y="7228332"/>
            <a:ext cx="3177900" cy="276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p31"/>
          <p:cNvSpPr txBox="1"/>
          <p:nvPr>
            <p:ph idx="12" type="sldNum"/>
          </p:nvPr>
        </p:nvSpPr>
        <p:spPr>
          <a:xfrm>
            <a:off x="12449796" y="6785655"/>
            <a:ext cx="954300" cy="1539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r>
              <a:rPr lang="en-US"/>
              <a:t> of 9</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9" name="Shape 39"/>
        <p:cNvGrpSpPr/>
        <p:nvPr/>
      </p:nvGrpSpPr>
      <p:grpSpPr>
        <a:xfrm>
          <a:off x="0" y="0"/>
          <a:ext cx="0" cy="0"/>
          <a:chOff x="0" y="0"/>
          <a:chExt cx="0" cy="0"/>
        </a:xfrm>
      </p:grpSpPr>
      <p:sp>
        <p:nvSpPr>
          <p:cNvPr id="40" name="Google Shape;40;p32"/>
          <p:cNvSpPr txBox="1"/>
          <p:nvPr>
            <p:ph idx="11" type="ftr"/>
          </p:nvPr>
        </p:nvSpPr>
        <p:spPr>
          <a:xfrm>
            <a:off x="4697984" y="7228332"/>
            <a:ext cx="4421700" cy="276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1" name="Google Shape;41;p32"/>
          <p:cNvSpPr txBox="1"/>
          <p:nvPr>
            <p:ph idx="10" type="dt"/>
          </p:nvPr>
        </p:nvSpPr>
        <p:spPr>
          <a:xfrm>
            <a:off x="690880" y="7228332"/>
            <a:ext cx="3177900" cy="276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2" name="Google Shape;42;p32"/>
          <p:cNvSpPr txBox="1"/>
          <p:nvPr>
            <p:ph idx="12" type="sldNum"/>
          </p:nvPr>
        </p:nvSpPr>
        <p:spPr>
          <a:xfrm>
            <a:off x="12449796" y="6785655"/>
            <a:ext cx="954300" cy="1539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r>
              <a:rPr lang="en-US"/>
              <a:t> of 9</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7"/>
          <p:cNvSpPr/>
          <p:nvPr/>
        </p:nvSpPr>
        <p:spPr>
          <a:xfrm>
            <a:off x="0" y="1"/>
            <a:ext cx="12830775" cy="654685"/>
          </a:xfrm>
          <a:custGeom>
            <a:rect b="b" l="l" r="r" t="t"/>
            <a:pathLst>
              <a:path extrusionOk="0" h="654685" w="9348470">
                <a:moveTo>
                  <a:pt x="9348241" y="0"/>
                </a:moveTo>
                <a:lnTo>
                  <a:pt x="0" y="0"/>
                </a:lnTo>
                <a:lnTo>
                  <a:pt x="0" y="654684"/>
                </a:lnTo>
                <a:lnTo>
                  <a:pt x="9348241" y="654684"/>
                </a:lnTo>
                <a:lnTo>
                  <a:pt x="9348241" y="0"/>
                </a:lnTo>
                <a:close/>
              </a:path>
            </a:pathLst>
          </a:custGeom>
          <a:solidFill>
            <a:srgbClr val="EFA72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 name="Google Shape;7;p27"/>
          <p:cNvSpPr/>
          <p:nvPr/>
        </p:nvSpPr>
        <p:spPr>
          <a:xfrm>
            <a:off x="12842359" y="1"/>
            <a:ext cx="974378" cy="654685"/>
          </a:xfrm>
          <a:custGeom>
            <a:rect b="b" l="l" r="r" t="t"/>
            <a:pathLst>
              <a:path extrusionOk="0" h="654685" w="709929">
                <a:moveTo>
                  <a:pt x="709917" y="0"/>
                </a:moveTo>
                <a:lnTo>
                  <a:pt x="0" y="0"/>
                </a:lnTo>
                <a:lnTo>
                  <a:pt x="0" y="654684"/>
                </a:lnTo>
                <a:lnTo>
                  <a:pt x="709917" y="654684"/>
                </a:lnTo>
                <a:lnTo>
                  <a:pt x="709917" y="0"/>
                </a:lnTo>
                <a:close/>
              </a:path>
            </a:pathLst>
          </a:custGeom>
          <a:solidFill>
            <a:srgbClr val="EFA72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 name="Google Shape;8;p27"/>
          <p:cNvSpPr/>
          <p:nvPr/>
        </p:nvSpPr>
        <p:spPr>
          <a:xfrm>
            <a:off x="993663" y="7124979"/>
            <a:ext cx="12812473" cy="647700"/>
          </a:xfrm>
          <a:custGeom>
            <a:rect b="b" l="l" r="r" t="t"/>
            <a:pathLst>
              <a:path extrusionOk="0" h="647700" w="9335135">
                <a:moveTo>
                  <a:pt x="9335071" y="0"/>
                </a:moveTo>
                <a:lnTo>
                  <a:pt x="0" y="0"/>
                </a:lnTo>
                <a:lnTo>
                  <a:pt x="0" y="647420"/>
                </a:lnTo>
                <a:lnTo>
                  <a:pt x="9335071" y="647420"/>
                </a:lnTo>
                <a:lnTo>
                  <a:pt x="9335071" y="0"/>
                </a:lnTo>
                <a:close/>
              </a:path>
            </a:pathLst>
          </a:custGeom>
          <a:solidFill>
            <a:srgbClr val="EFA72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 name="Google Shape;9;p27"/>
          <p:cNvSpPr/>
          <p:nvPr/>
        </p:nvSpPr>
        <p:spPr>
          <a:xfrm>
            <a:off x="1" y="7124979"/>
            <a:ext cx="992681" cy="647700"/>
          </a:xfrm>
          <a:custGeom>
            <a:rect b="b" l="l" r="r" t="t"/>
            <a:pathLst>
              <a:path extrusionOk="0" h="647700" w="723265">
                <a:moveTo>
                  <a:pt x="723252" y="0"/>
                </a:moveTo>
                <a:lnTo>
                  <a:pt x="0" y="0"/>
                </a:lnTo>
                <a:lnTo>
                  <a:pt x="0" y="647420"/>
                </a:lnTo>
                <a:lnTo>
                  <a:pt x="723252" y="647420"/>
                </a:lnTo>
                <a:lnTo>
                  <a:pt x="723252" y="0"/>
                </a:lnTo>
                <a:close/>
              </a:path>
            </a:pathLst>
          </a:custGeom>
          <a:solidFill>
            <a:srgbClr val="EFA72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 name="Google Shape;10;p27"/>
          <p:cNvSpPr txBox="1"/>
          <p:nvPr>
            <p:ph type="title"/>
          </p:nvPr>
        </p:nvSpPr>
        <p:spPr>
          <a:xfrm>
            <a:off x="1238700" y="1176096"/>
            <a:ext cx="10585500" cy="3078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rgbClr val="443E9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7"/>
          <p:cNvSpPr txBox="1"/>
          <p:nvPr>
            <p:ph idx="1" type="body"/>
          </p:nvPr>
        </p:nvSpPr>
        <p:spPr>
          <a:xfrm>
            <a:off x="1238700" y="1765808"/>
            <a:ext cx="11301900" cy="184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12" name="Google Shape;12;p27"/>
          <p:cNvSpPr txBox="1"/>
          <p:nvPr>
            <p:ph idx="12" type="sldNum"/>
          </p:nvPr>
        </p:nvSpPr>
        <p:spPr>
          <a:xfrm>
            <a:off x="12449796" y="6785655"/>
            <a:ext cx="954300" cy="153900"/>
          </a:xfrm>
          <a:prstGeom prst="rect">
            <a:avLst/>
          </a:prstGeom>
          <a:noFill/>
          <a:ln>
            <a:noFill/>
          </a:ln>
        </p:spPr>
        <p:txBody>
          <a:bodyPr anchorCtr="0" anchor="t" bIns="0" lIns="0" spcFirstLastPara="1" rIns="0" wrap="square" tIns="0">
            <a:spAutoFit/>
          </a:bodyPr>
          <a:lstStyle>
            <a:lvl1pPr indent="0" lvl="0"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1pPr>
            <a:lvl2pPr indent="0" lvl="1"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2pPr>
            <a:lvl3pPr indent="0" lvl="2"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3pPr>
            <a:lvl4pPr indent="0" lvl="3"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4pPr>
            <a:lvl5pPr indent="0" lvl="4"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5pPr>
            <a:lvl6pPr indent="0" lvl="5"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6pPr>
            <a:lvl7pPr indent="0" lvl="6"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7pPr>
            <a:lvl8pPr indent="0" lvl="7"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8pPr>
            <a:lvl9pPr indent="0" lvl="8"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r>
              <a:rPr lang="en-US"/>
              <a:t> of 9</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9.png"/><Relationship Id="rId7" Type="http://schemas.openxmlformats.org/officeDocument/2006/relationships/image" Target="../media/image5.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mailto:dataforchange@findhelp.c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youtube.com/watch?v=40tPuU6jrgQ" TargetMode="Externa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8.jpg"/><Relationship Id="rId5"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
        <p:nvSpPr>
          <p:cNvPr id="47" name="Google Shape;47;g349b3f09945_0_77"/>
          <p:cNvSpPr txBox="1"/>
          <p:nvPr>
            <p:ph type="ctrTitle"/>
          </p:nvPr>
        </p:nvSpPr>
        <p:spPr>
          <a:xfrm>
            <a:off x="91275" y="1460975"/>
            <a:ext cx="5126100" cy="6344100"/>
          </a:xfrm>
          <a:prstGeom prst="rect">
            <a:avLst/>
          </a:prstGeom>
          <a:noFill/>
          <a:ln>
            <a:noFill/>
          </a:ln>
        </p:spPr>
        <p:txBody>
          <a:bodyPr anchorCtr="0" anchor="t" bIns="0" lIns="0" spcFirstLastPara="1" rIns="0" wrap="square" tIns="48250">
            <a:spAutoFit/>
          </a:bodyPr>
          <a:lstStyle/>
          <a:p>
            <a:pPr indent="0" lvl="0" marL="12700" marR="5080" rtl="0" algn="ctr">
              <a:lnSpc>
                <a:spcPct val="100000"/>
              </a:lnSpc>
              <a:spcBef>
                <a:spcPts val="0"/>
              </a:spcBef>
              <a:spcAft>
                <a:spcPts val="0"/>
              </a:spcAft>
              <a:buSzPts val="1400"/>
              <a:buNone/>
            </a:pPr>
            <a:r>
              <a:rPr b="0" lang="en-US" sz="4800">
                <a:solidFill>
                  <a:schemeClr val="dk1"/>
                </a:solidFill>
                <a:latin typeface="Manjari"/>
                <a:ea typeface="Manjari"/>
                <a:cs typeface="Manjari"/>
                <a:sym typeface="Manjari"/>
              </a:rPr>
              <a:t>D</a:t>
            </a:r>
            <a:r>
              <a:rPr b="0" lang="en-US" sz="4300">
                <a:solidFill>
                  <a:schemeClr val="dk1"/>
                </a:solidFill>
                <a:latin typeface="Manjari"/>
                <a:ea typeface="Manjari"/>
                <a:cs typeface="Manjari"/>
                <a:sym typeface="Manjari"/>
              </a:rPr>
              <a:t>ata</a:t>
            </a:r>
            <a:r>
              <a:rPr b="0" lang="en-US" sz="4800">
                <a:solidFill>
                  <a:schemeClr val="dk1"/>
                </a:solidFill>
                <a:latin typeface="Manjari"/>
                <a:ea typeface="Manjari"/>
                <a:cs typeface="Manjari"/>
                <a:sym typeface="Manjari"/>
              </a:rPr>
              <a:t> f</a:t>
            </a:r>
            <a:r>
              <a:rPr b="0" lang="en-US" sz="4300">
                <a:solidFill>
                  <a:schemeClr val="dk1"/>
                </a:solidFill>
                <a:latin typeface="Manjari"/>
                <a:ea typeface="Manjari"/>
                <a:cs typeface="Manjari"/>
                <a:sym typeface="Manjari"/>
              </a:rPr>
              <a:t>or</a:t>
            </a:r>
            <a:r>
              <a:rPr b="0" lang="en-US" sz="4800">
                <a:solidFill>
                  <a:schemeClr val="dk1"/>
                </a:solidFill>
                <a:latin typeface="Manjari"/>
                <a:ea typeface="Manjari"/>
                <a:cs typeface="Manjari"/>
                <a:sym typeface="Manjari"/>
              </a:rPr>
              <a:t> C</a:t>
            </a:r>
            <a:r>
              <a:rPr b="0" lang="en-US" sz="4300">
                <a:solidFill>
                  <a:schemeClr val="dk1"/>
                </a:solidFill>
                <a:latin typeface="Manjari"/>
                <a:ea typeface="Manjari"/>
                <a:cs typeface="Manjari"/>
                <a:sym typeface="Manjari"/>
              </a:rPr>
              <a:t>hange</a:t>
            </a:r>
            <a:endParaRPr b="0" sz="4300">
              <a:solidFill>
                <a:schemeClr val="dk1"/>
              </a:solidFill>
              <a:latin typeface="Manjari"/>
              <a:ea typeface="Manjari"/>
              <a:cs typeface="Manjari"/>
              <a:sym typeface="Manjari"/>
            </a:endParaRPr>
          </a:p>
          <a:p>
            <a:pPr indent="0" lvl="0" marL="12700" marR="5080" rtl="0" algn="ctr">
              <a:lnSpc>
                <a:spcPct val="100000"/>
              </a:lnSpc>
              <a:spcBef>
                <a:spcPts val="0"/>
              </a:spcBef>
              <a:spcAft>
                <a:spcPts val="0"/>
              </a:spcAft>
              <a:buSzPts val="1400"/>
              <a:buNone/>
            </a:pPr>
            <a:r>
              <a:rPr b="0" lang="en-US" sz="1900">
                <a:solidFill>
                  <a:schemeClr val="dk1"/>
                </a:solidFill>
                <a:latin typeface="Montserrat"/>
                <a:ea typeface="Montserrat"/>
                <a:cs typeface="Montserrat"/>
                <a:sym typeface="Montserrat"/>
              </a:rPr>
              <a:t>Capacity Building Learning Series</a:t>
            </a:r>
            <a:endParaRPr b="0" sz="1900">
              <a:solidFill>
                <a:schemeClr val="dk1"/>
              </a:solidFill>
              <a:latin typeface="Montserrat"/>
              <a:ea typeface="Montserrat"/>
              <a:cs typeface="Montserrat"/>
              <a:sym typeface="Montserrat"/>
            </a:endParaRPr>
          </a:p>
          <a:p>
            <a:pPr indent="0" lvl="0" marL="12700" marR="5080" rtl="0" algn="ctr">
              <a:lnSpc>
                <a:spcPct val="100000"/>
              </a:lnSpc>
              <a:spcBef>
                <a:spcPts val="0"/>
              </a:spcBef>
              <a:spcAft>
                <a:spcPts val="0"/>
              </a:spcAft>
              <a:buSzPts val="1400"/>
              <a:buNone/>
            </a:pPr>
            <a:r>
              <a:t/>
            </a:r>
            <a:endParaRPr b="0" sz="4800">
              <a:solidFill>
                <a:schemeClr val="dk1"/>
              </a:solidFill>
              <a:latin typeface="Montserrat"/>
              <a:ea typeface="Montserrat"/>
              <a:cs typeface="Montserrat"/>
              <a:sym typeface="Montserrat"/>
            </a:endParaRPr>
          </a:p>
          <a:p>
            <a:pPr indent="0" lvl="0" marL="12700" marR="5080" rtl="0" algn="ctr">
              <a:lnSpc>
                <a:spcPct val="100000"/>
              </a:lnSpc>
              <a:spcBef>
                <a:spcPts val="0"/>
              </a:spcBef>
              <a:spcAft>
                <a:spcPts val="0"/>
              </a:spcAft>
              <a:buClr>
                <a:schemeClr val="dk1"/>
              </a:buClr>
              <a:buSzPts val="1400"/>
              <a:buFont typeface="Arial"/>
              <a:buNone/>
            </a:pPr>
            <a:r>
              <a:rPr b="0" i="1" lang="en-US" sz="2400">
                <a:solidFill>
                  <a:schemeClr val="lt1"/>
                </a:solidFill>
              </a:rPr>
              <a:t>Designing with Care – Integrating User-Centered and Trauma-Informed Practice</a:t>
            </a:r>
            <a:endParaRPr b="0" i="1" sz="2400">
              <a:solidFill>
                <a:schemeClr val="lt1"/>
              </a:solidFill>
            </a:endParaRPr>
          </a:p>
          <a:p>
            <a:pPr indent="0" lvl="0" marL="12700" marR="5080" rtl="0" algn="ctr">
              <a:lnSpc>
                <a:spcPct val="100000"/>
              </a:lnSpc>
              <a:spcBef>
                <a:spcPts val="0"/>
              </a:spcBef>
              <a:spcAft>
                <a:spcPts val="0"/>
              </a:spcAft>
              <a:buSzPts val="1400"/>
              <a:buNone/>
            </a:pPr>
            <a:r>
              <a:t/>
            </a:r>
            <a:endParaRPr b="0" sz="2400">
              <a:solidFill>
                <a:srgbClr val="FFFFFF"/>
              </a:solidFill>
            </a:endParaRPr>
          </a:p>
          <a:p>
            <a:pPr indent="0" lvl="0" marL="0" marR="5080" rtl="0" algn="ctr">
              <a:lnSpc>
                <a:spcPct val="100000"/>
              </a:lnSpc>
              <a:spcBef>
                <a:spcPts val="0"/>
              </a:spcBef>
              <a:spcAft>
                <a:spcPts val="0"/>
              </a:spcAft>
              <a:buSzPts val="1400"/>
              <a:buNone/>
            </a:pPr>
            <a:r>
              <a:rPr b="0" lang="en-US" sz="1800">
                <a:solidFill>
                  <a:srgbClr val="FFFFFF"/>
                </a:solidFill>
              </a:rPr>
              <a:t>Thursday, October 2, 2025</a:t>
            </a:r>
            <a:endParaRPr b="0" sz="1800">
              <a:solidFill>
                <a:srgbClr val="FFFFFF"/>
              </a:solidFill>
            </a:endParaRPr>
          </a:p>
          <a:p>
            <a:pPr indent="0" lvl="0" marL="0" marR="5080" rtl="0" algn="ctr">
              <a:lnSpc>
                <a:spcPct val="100000"/>
              </a:lnSpc>
              <a:spcBef>
                <a:spcPts val="0"/>
              </a:spcBef>
              <a:spcAft>
                <a:spcPts val="0"/>
              </a:spcAft>
              <a:buSzPts val="1400"/>
              <a:buNone/>
            </a:pPr>
            <a:r>
              <a:rPr b="0" lang="en-US" sz="1800">
                <a:solidFill>
                  <a:srgbClr val="FFFFFF"/>
                </a:solidFill>
              </a:rPr>
              <a:t>1:30pm-3:30pm</a:t>
            </a:r>
            <a:endParaRPr b="0" sz="1800">
              <a:solidFill>
                <a:srgbClr val="FFFFFF"/>
              </a:solidFill>
            </a:endParaRPr>
          </a:p>
          <a:p>
            <a:pPr indent="0" lvl="0" marL="0" marR="5080" rtl="0" algn="ctr">
              <a:lnSpc>
                <a:spcPct val="100000"/>
              </a:lnSpc>
              <a:spcBef>
                <a:spcPts val="0"/>
              </a:spcBef>
              <a:spcAft>
                <a:spcPts val="0"/>
              </a:spcAft>
              <a:buSzPts val="1400"/>
              <a:buNone/>
            </a:pPr>
            <a:r>
              <a:t/>
            </a:r>
            <a:endParaRPr b="0" sz="1800">
              <a:solidFill>
                <a:srgbClr val="FFFFFF"/>
              </a:solidFill>
            </a:endParaRPr>
          </a:p>
          <a:p>
            <a:pPr indent="0" lvl="0" marL="12700" marR="5080" rtl="0" algn="ctr">
              <a:lnSpc>
                <a:spcPct val="100000"/>
              </a:lnSpc>
              <a:spcBef>
                <a:spcPts val="0"/>
              </a:spcBef>
              <a:spcAft>
                <a:spcPts val="0"/>
              </a:spcAft>
              <a:buSzPts val="1400"/>
              <a:buNone/>
            </a:pPr>
            <a:r>
              <a:rPr b="0" lang="en-US" sz="2400">
                <a:solidFill>
                  <a:srgbClr val="FFFFFF"/>
                </a:solidFill>
                <a:latin typeface="Manjari"/>
                <a:ea typeface="Manjari"/>
                <a:cs typeface="Manjari"/>
                <a:sym typeface="Manjari"/>
              </a:rPr>
              <a:t>Presented by: Council of Agencies Serving South Asians (CASSA)</a:t>
            </a:r>
            <a:endParaRPr b="0" sz="2400">
              <a:solidFill>
                <a:srgbClr val="FFFFFF"/>
              </a:solidFill>
              <a:latin typeface="Manjari"/>
              <a:ea typeface="Manjari"/>
              <a:cs typeface="Manjari"/>
              <a:sym typeface="Manjari"/>
            </a:endParaRPr>
          </a:p>
          <a:p>
            <a:pPr indent="0" lvl="0" marL="12700" marR="5080" rtl="0" algn="l">
              <a:lnSpc>
                <a:spcPct val="100000"/>
              </a:lnSpc>
              <a:spcBef>
                <a:spcPts val="0"/>
              </a:spcBef>
              <a:spcAft>
                <a:spcPts val="0"/>
              </a:spcAft>
              <a:buSzPts val="1400"/>
              <a:buNone/>
            </a:pPr>
            <a:r>
              <a:t/>
            </a:r>
            <a:endParaRPr b="0" sz="2400">
              <a:solidFill>
                <a:srgbClr val="FFFFFF"/>
              </a:solidFill>
              <a:latin typeface="Manjari"/>
              <a:ea typeface="Manjari"/>
              <a:cs typeface="Manjari"/>
              <a:sym typeface="Manjari"/>
            </a:endParaRPr>
          </a:p>
          <a:p>
            <a:pPr indent="0" lvl="0" marL="12700" marR="5080" rtl="0" algn="l">
              <a:lnSpc>
                <a:spcPct val="100000"/>
              </a:lnSpc>
              <a:spcBef>
                <a:spcPts val="0"/>
              </a:spcBef>
              <a:spcAft>
                <a:spcPts val="0"/>
              </a:spcAft>
              <a:buSzPts val="1400"/>
              <a:buNone/>
            </a:pPr>
            <a:r>
              <a:t/>
            </a:r>
            <a:endParaRPr b="0" sz="2400">
              <a:solidFill>
                <a:srgbClr val="FFFFFF"/>
              </a:solidFill>
              <a:latin typeface="Manjari"/>
              <a:ea typeface="Manjari"/>
              <a:cs typeface="Manjari"/>
              <a:sym typeface="Manjari"/>
            </a:endParaRPr>
          </a:p>
          <a:p>
            <a:pPr indent="0" lvl="0" marL="12700" marR="5080" rtl="0" algn="l">
              <a:lnSpc>
                <a:spcPct val="100000"/>
              </a:lnSpc>
              <a:spcBef>
                <a:spcPts val="0"/>
              </a:spcBef>
              <a:spcAft>
                <a:spcPts val="0"/>
              </a:spcAft>
              <a:buSzPts val="1400"/>
              <a:buNone/>
            </a:pPr>
            <a:r>
              <a:t/>
            </a:r>
            <a:endParaRPr b="0" sz="2400">
              <a:solidFill>
                <a:srgbClr val="FFFFFF"/>
              </a:solidFill>
            </a:endParaRPr>
          </a:p>
          <a:p>
            <a:pPr indent="0" lvl="0" marL="12700" marR="5080" rtl="0" algn="l">
              <a:lnSpc>
                <a:spcPct val="100000"/>
              </a:lnSpc>
              <a:spcBef>
                <a:spcPts val="0"/>
              </a:spcBef>
              <a:spcAft>
                <a:spcPts val="0"/>
              </a:spcAft>
              <a:buSzPts val="1400"/>
              <a:buNone/>
            </a:pPr>
            <a:r>
              <a:t/>
            </a:r>
            <a:endParaRPr b="0" sz="2400">
              <a:solidFill>
                <a:srgbClr val="FFFFFF"/>
              </a:solidFill>
            </a:endParaRPr>
          </a:p>
        </p:txBody>
      </p:sp>
      <p:pic>
        <p:nvPicPr>
          <p:cNvPr id="48" name="Google Shape;48;g349b3f09945_0_77"/>
          <p:cNvPicPr preferRelativeResize="0"/>
          <p:nvPr/>
        </p:nvPicPr>
        <p:blipFill rotWithShape="1">
          <a:blip r:embed="rId3">
            <a:alphaModFix/>
          </a:blip>
          <a:srcRect b="0" l="0" r="0" t="0"/>
          <a:stretch/>
        </p:blipFill>
        <p:spPr>
          <a:xfrm>
            <a:off x="9161913" y="6952525"/>
            <a:ext cx="1091192" cy="447000"/>
          </a:xfrm>
          <a:prstGeom prst="rect">
            <a:avLst/>
          </a:prstGeom>
          <a:noFill/>
          <a:ln>
            <a:noFill/>
          </a:ln>
        </p:spPr>
      </p:pic>
      <p:sp>
        <p:nvSpPr>
          <p:cNvPr id="49" name="Google Shape;49;g349b3f09945_0_77"/>
          <p:cNvSpPr/>
          <p:nvPr/>
        </p:nvSpPr>
        <p:spPr>
          <a:xfrm flipH="1" rot="10800000">
            <a:off x="5310050" y="6403610"/>
            <a:ext cx="8515464" cy="66040"/>
          </a:xfrm>
          <a:custGeom>
            <a:rect b="b" l="l" r="r" t="t"/>
            <a:pathLst>
              <a:path extrusionOk="0" h="12700" w="5593080">
                <a:moveTo>
                  <a:pt x="0" y="12700"/>
                </a:moveTo>
                <a:lnTo>
                  <a:pt x="5593078" y="12700"/>
                </a:lnTo>
                <a:lnTo>
                  <a:pt x="5593078" y="0"/>
                </a:lnTo>
                <a:lnTo>
                  <a:pt x="0" y="0"/>
                </a:lnTo>
                <a:lnTo>
                  <a:pt x="0" y="12700"/>
                </a:lnTo>
                <a:close/>
              </a:path>
            </a:pathLst>
          </a:custGeom>
          <a:solidFill>
            <a:srgbClr val="EFA72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0" name="Google Shape;50;g349b3f09945_0_77"/>
          <p:cNvPicPr preferRelativeResize="0"/>
          <p:nvPr/>
        </p:nvPicPr>
        <p:blipFill rotWithShape="1">
          <a:blip r:embed="rId4">
            <a:alphaModFix/>
          </a:blip>
          <a:srcRect b="24301" l="5170" r="4901" t="9302"/>
          <a:stretch/>
        </p:blipFill>
        <p:spPr>
          <a:xfrm>
            <a:off x="10600513" y="6988772"/>
            <a:ext cx="1847187" cy="374525"/>
          </a:xfrm>
          <a:prstGeom prst="rect">
            <a:avLst/>
          </a:prstGeom>
          <a:noFill/>
          <a:ln>
            <a:noFill/>
          </a:ln>
        </p:spPr>
      </p:pic>
      <p:pic>
        <p:nvPicPr>
          <p:cNvPr id="51" name="Google Shape;51;g349b3f09945_0_77"/>
          <p:cNvPicPr preferRelativeResize="0"/>
          <p:nvPr/>
        </p:nvPicPr>
        <p:blipFill rotWithShape="1">
          <a:blip r:embed="rId5">
            <a:alphaModFix/>
          </a:blip>
          <a:srcRect b="0" l="0" r="0" t="0"/>
          <a:stretch/>
        </p:blipFill>
        <p:spPr>
          <a:xfrm>
            <a:off x="12622096" y="7021800"/>
            <a:ext cx="994055" cy="308475"/>
          </a:xfrm>
          <a:prstGeom prst="rect">
            <a:avLst/>
          </a:prstGeom>
          <a:noFill/>
          <a:ln>
            <a:noFill/>
          </a:ln>
        </p:spPr>
      </p:pic>
      <p:pic>
        <p:nvPicPr>
          <p:cNvPr id="52" name="Google Shape;52;g349b3f09945_0_77"/>
          <p:cNvPicPr preferRelativeResize="0"/>
          <p:nvPr/>
        </p:nvPicPr>
        <p:blipFill rotWithShape="1">
          <a:blip r:embed="rId6">
            <a:alphaModFix/>
          </a:blip>
          <a:srcRect b="0" l="0" r="0" t="0"/>
          <a:stretch/>
        </p:blipFill>
        <p:spPr>
          <a:xfrm>
            <a:off x="6276900" y="1667775"/>
            <a:ext cx="6581775" cy="3114675"/>
          </a:xfrm>
          <a:prstGeom prst="rect">
            <a:avLst/>
          </a:prstGeom>
          <a:noFill/>
          <a:ln>
            <a:noFill/>
          </a:ln>
        </p:spPr>
      </p:pic>
      <p:sp>
        <p:nvSpPr>
          <p:cNvPr id="53" name="Google Shape;53;g349b3f09945_0_77"/>
          <p:cNvSpPr txBox="1"/>
          <p:nvPr/>
        </p:nvSpPr>
        <p:spPr>
          <a:xfrm>
            <a:off x="10600525" y="6531588"/>
            <a:ext cx="1673400" cy="24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Supported by:</a:t>
            </a:r>
            <a:endParaRPr b="1" i="0" sz="1200" u="none" cap="none" strike="noStrike">
              <a:solidFill>
                <a:schemeClr val="dk1"/>
              </a:solidFill>
              <a:latin typeface="Arial"/>
              <a:ea typeface="Arial"/>
              <a:cs typeface="Arial"/>
              <a:sym typeface="Arial"/>
            </a:endParaRPr>
          </a:p>
        </p:txBody>
      </p:sp>
      <p:sp>
        <p:nvSpPr>
          <p:cNvPr id="54" name="Google Shape;54;g349b3f09945_0_77"/>
          <p:cNvSpPr txBox="1"/>
          <p:nvPr/>
        </p:nvSpPr>
        <p:spPr>
          <a:xfrm>
            <a:off x="5407400" y="6531588"/>
            <a:ext cx="1673400" cy="24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In Partnership With:</a:t>
            </a:r>
            <a:endParaRPr b="1" i="0" sz="1200" u="none" cap="none" strike="noStrike">
              <a:solidFill>
                <a:schemeClr val="dk1"/>
              </a:solidFill>
              <a:latin typeface="Arial"/>
              <a:ea typeface="Arial"/>
              <a:cs typeface="Arial"/>
              <a:sym typeface="Arial"/>
            </a:endParaRPr>
          </a:p>
        </p:txBody>
      </p:sp>
      <p:pic>
        <p:nvPicPr>
          <p:cNvPr id="55" name="Google Shape;55;g349b3f09945_0_77" title="SHIP Logo - FULL - Black.png"/>
          <p:cNvPicPr preferRelativeResize="0"/>
          <p:nvPr/>
        </p:nvPicPr>
        <p:blipFill rotWithShape="1">
          <a:blip r:embed="rId7">
            <a:alphaModFix/>
          </a:blip>
          <a:srcRect b="0" l="0" r="0" t="0"/>
          <a:stretch/>
        </p:blipFill>
        <p:spPr>
          <a:xfrm>
            <a:off x="7941974" y="6843811"/>
            <a:ext cx="1153900" cy="519501"/>
          </a:xfrm>
          <a:prstGeom prst="rect">
            <a:avLst/>
          </a:prstGeom>
          <a:noFill/>
          <a:ln>
            <a:noFill/>
          </a:ln>
        </p:spPr>
      </p:pic>
      <p:pic>
        <p:nvPicPr>
          <p:cNvPr id="56" name="Google Shape;56;g349b3f09945_0_77" title="Logo_FullCOlour_StackedPNG.png"/>
          <p:cNvPicPr preferRelativeResize="0"/>
          <p:nvPr/>
        </p:nvPicPr>
        <p:blipFill rotWithShape="1">
          <a:blip r:embed="rId8">
            <a:alphaModFix/>
          </a:blip>
          <a:srcRect b="0" l="0" r="0" t="0"/>
          <a:stretch/>
        </p:blipFill>
        <p:spPr>
          <a:xfrm>
            <a:off x="6629575" y="7021799"/>
            <a:ext cx="1120143" cy="308476"/>
          </a:xfrm>
          <a:prstGeom prst="rect">
            <a:avLst/>
          </a:prstGeom>
          <a:noFill/>
          <a:ln>
            <a:noFill/>
          </a:ln>
        </p:spPr>
      </p:pic>
      <p:pic>
        <p:nvPicPr>
          <p:cNvPr id="57" name="Google Shape;57;g349b3f09945_0_77" title="cassalogo-withfullname.png"/>
          <p:cNvPicPr preferRelativeResize="0"/>
          <p:nvPr/>
        </p:nvPicPr>
        <p:blipFill rotWithShape="1">
          <a:blip r:embed="rId9">
            <a:alphaModFix/>
          </a:blip>
          <a:srcRect b="0" l="0" r="0" t="0"/>
          <a:stretch/>
        </p:blipFill>
        <p:spPr>
          <a:xfrm>
            <a:off x="5510573" y="6916276"/>
            <a:ext cx="926761" cy="519499"/>
          </a:xfrm>
          <a:prstGeom prst="rect">
            <a:avLst/>
          </a:prstGeom>
          <a:noFill/>
          <a:ln>
            <a:noFill/>
          </a:ln>
        </p:spPr>
      </p:pic>
      <p:pic>
        <p:nvPicPr>
          <p:cNvPr id="58" name="Google Shape;58;g349b3f09945_0_77" title="cassalogo-withfullname.png"/>
          <p:cNvPicPr preferRelativeResize="0"/>
          <p:nvPr/>
        </p:nvPicPr>
        <p:blipFill rotWithShape="1">
          <a:blip r:embed="rId9">
            <a:alphaModFix/>
          </a:blip>
          <a:srcRect b="0" l="0" r="0" t="0"/>
          <a:stretch/>
        </p:blipFill>
        <p:spPr>
          <a:xfrm>
            <a:off x="1736050" y="6392274"/>
            <a:ext cx="1673400" cy="9380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36f5e689451_0_53"/>
          <p:cNvSpPr txBox="1"/>
          <p:nvPr>
            <p:ph type="title"/>
          </p:nvPr>
        </p:nvSpPr>
        <p:spPr>
          <a:xfrm>
            <a:off x="1238700" y="1176096"/>
            <a:ext cx="105855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a:t>r</a:t>
            </a:r>
            <a:endParaRPr/>
          </a:p>
        </p:txBody>
      </p:sp>
      <p:sp>
        <p:nvSpPr>
          <p:cNvPr id="171" name="Google Shape;171;g36f5e689451_0_53"/>
          <p:cNvSpPr txBox="1"/>
          <p:nvPr>
            <p:ph idx="1" type="body"/>
          </p:nvPr>
        </p:nvSpPr>
        <p:spPr>
          <a:xfrm>
            <a:off x="1238700" y="1765808"/>
            <a:ext cx="11301900" cy="184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t/>
            </a:r>
            <a:endParaRPr/>
          </a:p>
        </p:txBody>
      </p:sp>
      <p:pic>
        <p:nvPicPr>
          <p:cNvPr id="172" name="Google Shape;172;g36f5e689451_0_53"/>
          <p:cNvPicPr preferRelativeResize="0"/>
          <p:nvPr/>
        </p:nvPicPr>
        <p:blipFill rotWithShape="1">
          <a:blip r:embed="rId3">
            <a:alphaModFix/>
          </a:blip>
          <a:srcRect b="0" l="0" r="0" t="0"/>
          <a:stretch/>
        </p:blipFill>
        <p:spPr>
          <a:xfrm>
            <a:off x="0" y="0"/>
            <a:ext cx="13817601" cy="72205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33645278d8f_0_114"/>
          <p:cNvSpPr txBox="1"/>
          <p:nvPr/>
        </p:nvSpPr>
        <p:spPr>
          <a:xfrm>
            <a:off x="775300" y="930350"/>
            <a:ext cx="5892300" cy="70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3000" u="none" cap="none" strike="noStrike">
                <a:solidFill>
                  <a:srgbClr val="191919"/>
                </a:solidFill>
                <a:latin typeface="Arial"/>
                <a:ea typeface="Arial"/>
                <a:cs typeface="Arial"/>
                <a:sym typeface="Arial"/>
              </a:rPr>
              <a:t>Community of Practice (CoP)</a:t>
            </a:r>
            <a:endParaRPr b="0" i="0" sz="2800" u="none" cap="none" strike="noStrike">
              <a:solidFill>
                <a:schemeClr val="dk1"/>
              </a:solidFill>
              <a:latin typeface="Arial"/>
              <a:ea typeface="Arial"/>
              <a:cs typeface="Arial"/>
              <a:sym typeface="Arial"/>
            </a:endParaRPr>
          </a:p>
        </p:txBody>
      </p:sp>
      <p:sp>
        <p:nvSpPr>
          <p:cNvPr id="178" name="Google Shape;178;g33645278d8f_0_114"/>
          <p:cNvSpPr txBox="1"/>
          <p:nvPr/>
        </p:nvSpPr>
        <p:spPr>
          <a:xfrm>
            <a:off x="775300" y="1775825"/>
            <a:ext cx="11303100" cy="32016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00000"/>
              </a:lnSpc>
              <a:spcBef>
                <a:spcPts val="0"/>
              </a:spcBef>
              <a:spcAft>
                <a:spcPts val="0"/>
              </a:spcAft>
              <a:buClr>
                <a:schemeClr val="dk1"/>
              </a:buClr>
              <a:buSzPts val="2800"/>
              <a:buFont typeface="Arial"/>
              <a:buChar char="●"/>
            </a:pPr>
            <a:r>
              <a:rPr b="1" i="0" lang="en-US" sz="2800" u="none" cap="none" strike="noStrike">
                <a:solidFill>
                  <a:schemeClr val="dk1"/>
                </a:solidFill>
                <a:latin typeface="Arial"/>
                <a:ea typeface="Arial"/>
                <a:cs typeface="Arial"/>
                <a:sym typeface="Arial"/>
              </a:rPr>
              <a:t>Purpose of a CoP:</a:t>
            </a:r>
            <a:endParaRPr b="1" i="0" sz="2800" u="none" cap="none" strike="noStrike">
              <a:solidFill>
                <a:schemeClr val="dk1"/>
              </a:solidFill>
              <a:latin typeface="Arial"/>
              <a:ea typeface="Arial"/>
              <a:cs typeface="Arial"/>
              <a:sym typeface="Arial"/>
            </a:endParaRPr>
          </a:p>
          <a:p>
            <a:pPr indent="-406400" lvl="1" marL="914400" marR="0" rtl="0" algn="l">
              <a:lnSpc>
                <a:spcPct val="100000"/>
              </a:lnSpc>
              <a:spcBef>
                <a:spcPts val="0"/>
              </a:spcBef>
              <a:spcAft>
                <a:spcPts val="0"/>
              </a:spcAft>
              <a:buClr>
                <a:schemeClr val="dk1"/>
              </a:buClr>
              <a:buSzPts val="2800"/>
              <a:buFont typeface="Arial"/>
              <a:buChar char="○"/>
            </a:pPr>
            <a:r>
              <a:rPr b="1" i="0" lang="en-US" sz="2800" u="none" cap="none" strike="noStrike">
                <a:solidFill>
                  <a:schemeClr val="dk1"/>
                </a:solidFill>
                <a:latin typeface="Arial"/>
                <a:ea typeface="Arial"/>
                <a:cs typeface="Arial"/>
                <a:sym typeface="Arial"/>
              </a:rPr>
              <a:t>Collective Learning:</a:t>
            </a:r>
            <a:r>
              <a:rPr b="0" i="0" lang="en-US" sz="2800" u="none" cap="none" strike="noStrike">
                <a:solidFill>
                  <a:schemeClr val="dk1"/>
                </a:solidFill>
                <a:latin typeface="Arial"/>
                <a:ea typeface="Arial"/>
                <a:cs typeface="Arial"/>
                <a:sym typeface="Arial"/>
              </a:rPr>
              <a:t> Foster collaboration, knowledge exchange, and leadership development among leaders within the non-profit sector.</a:t>
            </a:r>
            <a:endParaRPr b="0" i="0" sz="2800" u="none" cap="none" strike="noStrike">
              <a:solidFill>
                <a:schemeClr val="dk1"/>
              </a:solidFill>
              <a:latin typeface="Arial"/>
              <a:ea typeface="Arial"/>
              <a:cs typeface="Arial"/>
              <a:sym typeface="Arial"/>
            </a:endParaRPr>
          </a:p>
          <a:p>
            <a:pPr indent="-406400" lvl="1" marL="914400" marR="0" rtl="0" algn="l">
              <a:lnSpc>
                <a:spcPct val="100000"/>
              </a:lnSpc>
              <a:spcBef>
                <a:spcPts val="0"/>
              </a:spcBef>
              <a:spcAft>
                <a:spcPts val="0"/>
              </a:spcAft>
              <a:buClr>
                <a:schemeClr val="dk1"/>
              </a:buClr>
              <a:buSzPts val="2800"/>
              <a:buFont typeface="Arial"/>
              <a:buChar char="○"/>
            </a:pPr>
            <a:r>
              <a:rPr b="1" i="0" lang="en-US" sz="2800" u="none" cap="none" strike="noStrike">
                <a:solidFill>
                  <a:schemeClr val="dk1"/>
                </a:solidFill>
                <a:latin typeface="Arial"/>
                <a:ea typeface="Arial"/>
                <a:cs typeface="Arial"/>
                <a:sym typeface="Arial"/>
              </a:rPr>
              <a:t>Collective Sharing: </a:t>
            </a:r>
            <a:r>
              <a:rPr b="0" i="0" lang="en-US" sz="2800" u="none" cap="none" strike="noStrike">
                <a:solidFill>
                  <a:schemeClr val="dk1"/>
                </a:solidFill>
                <a:latin typeface="Arial"/>
                <a:ea typeface="Arial"/>
                <a:cs typeface="Arial"/>
                <a:sym typeface="Arial"/>
              </a:rPr>
              <a:t>Challenges, innovations, and strategies in non-profit leadership, governance, funding and impact.</a:t>
            </a:r>
            <a:endParaRPr b="0" i="0" sz="2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36f5e689451_0_34"/>
          <p:cNvSpPr txBox="1"/>
          <p:nvPr>
            <p:ph type="title"/>
          </p:nvPr>
        </p:nvSpPr>
        <p:spPr>
          <a:xfrm>
            <a:off x="1238700" y="1176096"/>
            <a:ext cx="10585500" cy="769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US" sz="3000">
                <a:solidFill>
                  <a:srgbClr val="191919"/>
                </a:solidFill>
              </a:rPr>
              <a:t>Community of Practice (CoP) </a:t>
            </a:r>
            <a:endParaRPr b="0" sz="2800">
              <a:solidFill>
                <a:schemeClr val="dk1"/>
              </a:solidFill>
            </a:endParaRPr>
          </a:p>
          <a:p>
            <a:pPr indent="0" lvl="0" marL="0" rtl="0" algn="l">
              <a:lnSpc>
                <a:spcPct val="100000"/>
              </a:lnSpc>
              <a:spcBef>
                <a:spcPts val="0"/>
              </a:spcBef>
              <a:spcAft>
                <a:spcPts val="0"/>
              </a:spcAft>
              <a:buSzPts val="1400"/>
              <a:buNone/>
            </a:pPr>
            <a:r>
              <a:t/>
            </a:r>
            <a:endParaRPr/>
          </a:p>
        </p:txBody>
      </p:sp>
      <p:sp>
        <p:nvSpPr>
          <p:cNvPr id="184" name="Google Shape;184;g36f5e689451_0_34"/>
          <p:cNvSpPr txBox="1"/>
          <p:nvPr>
            <p:ph idx="1" type="body"/>
          </p:nvPr>
        </p:nvSpPr>
        <p:spPr>
          <a:xfrm>
            <a:off x="992350" y="1864333"/>
            <a:ext cx="11301900" cy="3447900"/>
          </a:xfrm>
          <a:prstGeom prst="rect">
            <a:avLst/>
          </a:prstGeom>
          <a:noFill/>
          <a:ln>
            <a:noFill/>
          </a:ln>
        </p:spPr>
        <p:txBody>
          <a:bodyPr anchorCtr="0" anchor="t" bIns="0" lIns="0" spcFirstLastPara="1" rIns="0" wrap="square" tIns="0">
            <a:spAutoFit/>
          </a:bodyPr>
          <a:lstStyle/>
          <a:p>
            <a:pPr indent="-406400" lvl="0" marL="457200" rtl="0" algn="l">
              <a:lnSpc>
                <a:spcPct val="100000"/>
              </a:lnSpc>
              <a:spcBef>
                <a:spcPts val="0"/>
              </a:spcBef>
              <a:spcAft>
                <a:spcPts val="0"/>
              </a:spcAft>
              <a:buClr>
                <a:schemeClr val="dk1"/>
              </a:buClr>
              <a:buSzPts val="2800"/>
              <a:buChar char="●"/>
            </a:pPr>
            <a:r>
              <a:rPr b="1" lang="en-US" sz="2800"/>
              <a:t>Ground Rules for CoP</a:t>
            </a:r>
            <a:endParaRPr b="1" sz="2800"/>
          </a:p>
          <a:p>
            <a:pPr indent="-406400" lvl="1" marL="914400" rtl="0" algn="l">
              <a:lnSpc>
                <a:spcPct val="150000"/>
              </a:lnSpc>
              <a:spcBef>
                <a:spcPts val="0"/>
              </a:spcBef>
              <a:spcAft>
                <a:spcPts val="0"/>
              </a:spcAft>
              <a:buClr>
                <a:schemeClr val="dk1"/>
              </a:buClr>
              <a:buSzPts val="2800"/>
              <a:buChar char="○"/>
            </a:pPr>
            <a:r>
              <a:rPr lang="en-US" sz="2800">
                <a:solidFill>
                  <a:schemeClr val="dk1"/>
                </a:solidFill>
                <a:latin typeface="Arial"/>
                <a:ea typeface="Arial"/>
                <a:cs typeface="Arial"/>
                <a:sym typeface="Arial"/>
              </a:rPr>
              <a:t>Brave spaces and building trust</a:t>
            </a:r>
            <a:endParaRPr sz="2800">
              <a:solidFill>
                <a:schemeClr val="dk1"/>
              </a:solidFill>
              <a:latin typeface="Arial"/>
              <a:ea typeface="Arial"/>
              <a:cs typeface="Arial"/>
              <a:sym typeface="Arial"/>
            </a:endParaRPr>
          </a:p>
          <a:p>
            <a:pPr indent="-406400" lvl="1" marL="914400" rtl="0" algn="l">
              <a:lnSpc>
                <a:spcPct val="150000"/>
              </a:lnSpc>
              <a:spcBef>
                <a:spcPts val="0"/>
              </a:spcBef>
              <a:spcAft>
                <a:spcPts val="0"/>
              </a:spcAft>
              <a:buClr>
                <a:schemeClr val="dk1"/>
              </a:buClr>
              <a:buSzPts val="2800"/>
              <a:buChar char="○"/>
            </a:pPr>
            <a:r>
              <a:rPr lang="en-US" sz="2800">
                <a:solidFill>
                  <a:schemeClr val="dk1"/>
                </a:solidFill>
                <a:latin typeface="Arial"/>
                <a:ea typeface="Arial"/>
                <a:cs typeface="Arial"/>
                <a:sym typeface="Arial"/>
              </a:rPr>
              <a:t>Respectful communication</a:t>
            </a:r>
            <a:endParaRPr sz="2800">
              <a:solidFill>
                <a:schemeClr val="dk1"/>
              </a:solidFill>
              <a:latin typeface="Arial"/>
              <a:ea typeface="Arial"/>
              <a:cs typeface="Arial"/>
              <a:sym typeface="Arial"/>
            </a:endParaRPr>
          </a:p>
          <a:p>
            <a:pPr indent="-406400" lvl="1" marL="914400" rtl="0" algn="l">
              <a:lnSpc>
                <a:spcPct val="150000"/>
              </a:lnSpc>
              <a:spcBef>
                <a:spcPts val="0"/>
              </a:spcBef>
              <a:spcAft>
                <a:spcPts val="0"/>
              </a:spcAft>
              <a:buClr>
                <a:schemeClr val="dk1"/>
              </a:buClr>
              <a:buSzPts val="2800"/>
              <a:buChar char="○"/>
            </a:pPr>
            <a:r>
              <a:rPr lang="en-US" sz="2800">
                <a:solidFill>
                  <a:schemeClr val="dk1"/>
                </a:solidFill>
                <a:latin typeface="Arial"/>
                <a:ea typeface="Arial"/>
                <a:cs typeface="Arial"/>
                <a:sym typeface="Arial"/>
              </a:rPr>
              <a:t>Maintain confidentiality</a:t>
            </a:r>
            <a:endParaRPr sz="2800">
              <a:solidFill>
                <a:schemeClr val="dk1"/>
              </a:solidFill>
              <a:latin typeface="Arial"/>
              <a:ea typeface="Arial"/>
              <a:cs typeface="Arial"/>
              <a:sym typeface="Arial"/>
            </a:endParaRPr>
          </a:p>
          <a:p>
            <a:pPr indent="-406400" lvl="1" marL="914400" rtl="0" algn="l">
              <a:lnSpc>
                <a:spcPct val="150000"/>
              </a:lnSpc>
              <a:spcBef>
                <a:spcPts val="0"/>
              </a:spcBef>
              <a:spcAft>
                <a:spcPts val="0"/>
              </a:spcAft>
              <a:buClr>
                <a:schemeClr val="dk1"/>
              </a:buClr>
              <a:buSzPts val="2800"/>
              <a:buChar char="○"/>
            </a:pPr>
            <a:r>
              <a:rPr lang="en-US" sz="2800">
                <a:solidFill>
                  <a:schemeClr val="dk1"/>
                </a:solidFill>
                <a:latin typeface="Arial"/>
                <a:ea typeface="Arial"/>
                <a:cs typeface="Arial"/>
                <a:sym typeface="Arial"/>
              </a:rPr>
              <a:t>Openness to diverse perspectives</a:t>
            </a:r>
            <a:endParaRPr sz="2800">
              <a:solidFill>
                <a:schemeClr val="dk1"/>
              </a:solidFill>
              <a:latin typeface="Arial"/>
              <a:ea typeface="Arial"/>
              <a:cs typeface="Arial"/>
              <a:sym typeface="Arial"/>
            </a:endParaRPr>
          </a:p>
          <a:p>
            <a:pPr indent="-406400" lvl="1" marL="914400" rtl="0" algn="l">
              <a:lnSpc>
                <a:spcPct val="150000"/>
              </a:lnSpc>
              <a:spcBef>
                <a:spcPts val="0"/>
              </a:spcBef>
              <a:spcAft>
                <a:spcPts val="0"/>
              </a:spcAft>
              <a:buClr>
                <a:schemeClr val="dk1"/>
              </a:buClr>
              <a:buSzPts val="2800"/>
              <a:buChar char="○"/>
            </a:pPr>
            <a:r>
              <a:rPr lang="en-US" sz="2800">
                <a:solidFill>
                  <a:schemeClr val="dk1"/>
                </a:solidFill>
                <a:latin typeface="Arial"/>
                <a:ea typeface="Arial"/>
                <a:cs typeface="Arial"/>
                <a:sym typeface="Arial"/>
              </a:rPr>
              <a:t>Inclusivity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36f5e689451_0_48"/>
          <p:cNvSpPr txBox="1"/>
          <p:nvPr/>
        </p:nvSpPr>
        <p:spPr>
          <a:xfrm>
            <a:off x="5055000" y="3562950"/>
            <a:ext cx="3000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Fireside Chat</a:t>
            </a:r>
            <a:endParaRPr b="1" i="0" sz="30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g35a7b1e9f68_0_47"/>
          <p:cNvSpPr txBox="1"/>
          <p:nvPr/>
        </p:nvSpPr>
        <p:spPr>
          <a:xfrm>
            <a:off x="132375" y="1943750"/>
            <a:ext cx="12933900" cy="49806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95" name="Google Shape;195;g35a7b1e9f68_0_47"/>
          <p:cNvSpPr txBox="1"/>
          <p:nvPr/>
        </p:nvSpPr>
        <p:spPr>
          <a:xfrm>
            <a:off x="2767100" y="1041000"/>
            <a:ext cx="8715300" cy="474000"/>
          </a:xfrm>
          <a:prstGeom prst="rect">
            <a:avLst/>
          </a:prstGeom>
          <a:noFill/>
          <a:ln>
            <a:noFill/>
          </a:ln>
        </p:spPr>
        <p:txBody>
          <a:bodyPr anchorCtr="0" anchor="t" bIns="0" lIns="0" spcFirstLastPara="1" rIns="0" wrap="square" tIns="12050">
            <a:spAutoFit/>
          </a:bodyPr>
          <a:lstStyle/>
          <a:p>
            <a:pPr indent="0" lvl="0" marL="0" marR="0" rtl="0" algn="ctr">
              <a:lnSpc>
                <a:spcPct val="100000"/>
              </a:lnSpc>
              <a:spcBef>
                <a:spcPts val="0"/>
              </a:spcBef>
              <a:spcAft>
                <a:spcPts val="0"/>
              </a:spcAft>
              <a:buClr>
                <a:srgbClr val="000000"/>
              </a:buClr>
              <a:buSzPts val="3000"/>
              <a:buFont typeface="Arial"/>
              <a:buNone/>
            </a:pPr>
            <a:r>
              <a:rPr b="1" lang="en-US" sz="3000"/>
              <a:t>Unison</a:t>
            </a:r>
            <a:r>
              <a:rPr b="1" lang="en-US" sz="3000"/>
              <a:t> Health and Community Services </a:t>
            </a:r>
            <a:endParaRPr b="1" i="0" sz="3000" u="none" cap="none" strike="noStrike">
              <a:solidFill>
                <a:srgbClr val="443E99"/>
              </a:solidFill>
              <a:latin typeface="Arial"/>
              <a:ea typeface="Arial"/>
              <a:cs typeface="Arial"/>
              <a:sym typeface="Arial"/>
            </a:endParaRPr>
          </a:p>
        </p:txBody>
      </p:sp>
      <p:sp>
        <p:nvSpPr>
          <p:cNvPr id="196" name="Google Shape;196;g35a7b1e9f68_0_47"/>
          <p:cNvSpPr txBox="1"/>
          <p:nvPr/>
        </p:nvSpPr>
        <p:spPr>
          <a:xfrm>
            <a:off x="509925" y="5670675"/>
            <a:ext cx="3724200" cy="11178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97" name="Google Shape;197;g35a7b1e9f68_0_47"/>
          <p:cNvSpPr txBox="1"/>
          <p:nvPr/>
        </p:nvSpPr>
        <p:spPr>
          <a:xfrm>
            <a:off x="858500" y="1707125"/>
            <a:ext cx="12256200" cy="5233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b="1" lang="en-US" sz="2800"/>
              <a:t>Julie Callaghan</a:t>
            </a:r>
            <a:endParaRPr b="1" sz="2800"/>
          </a:p>
          <a:p>
            <a:pPr indent="0" lvl="0" marL="457200" rtl="0" algn="l">
              <a:spcBef>
                <a:spcPts val="0"/>
              </a:spcBef>
              <a:spcAft>
                <a:spcPts val="0"/>
              </a:spcAft>
              <a:buClr>
                <a:schemeClr val="dk1"/>
              </a:buClr>
              <a:buSzPts val="1100"/>
              <a:buFont typeface="Arial"/>
              <a:buNone/>
            </a:pPr>
            <a:r>
              <a:t/>
            </a:r>
            <a:endParaRPr sz="2400"/>
          </a:p>
          <a:p>
            <a:pPr indent="0" lvl="0" marL="457200" rtl="0" algn="l">
              <a:spcBef>
                <a:spcPts val="0"/>
              </a:spcBef>
              <a:spcAft>
                <a:spcPts val="0"/>
              </a:spcAft>
              <a:buClr>
                <a:schemeClr val="dk1"/>
              </a:buClr>
              <a:buSzPts val="1100"/>
              <a:buFont typeface="Arial"/>
              <a:buNone/>
            </a:pPr>
            <a:r>
              <a:rPr lang="en-US" sz="2500"/>
              <a:t>With a prior background in co-operative housing, adult education and international NGOs, Julie Callaghan has worked at Unison Health and Community Services in Toronto for the past 20 years. Julie leads a team with responsibility for program planning and evaluation, performance measurement and accreditation, as well as direct services in housing, adult developmental services, harm reduction and health promotion. She was involved in the development of two community hubs for which Unison is the lead agency – the Jane Street Hub and the Bathurst-Finch Hub. Julie and team are also active at a number of other Toronto tables, including Ontario Health Teams and Community Clusters.</a:t>
            </a:r>
            <a:endParaRPr sz="2500"/>
          </a:p>
          <a:p>
            <a:pPr indent="0" lvl="0" marL="457200" marR="0" rtl="0" algn="l">
              <a:lnSpc>
                <a:spcPct val="100000"/>
              </a:lnSpc>
              <a:spcBef>
                <a:spcPts val="0"/>
              </a:spcBef>
              <a:spcAft>
                <a:spcPts val="0"/>
              </a:spcAft>
              <a:buClr>
                <a:srgbClr val="000000"/>
              </a:buClr>
              <a:buSzPts val="1900"/>
              <a:buFont typeface="Arial"/>
              <a:buNone/>
            </a:pPr>
            <a:r>
              <a:t/>
            </a:r>
            <a:endParaRPr sz="1900"/>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1" name="Shape 201"/>
        <p:cNvGrpSpPr/>
        <p:nvPr/>
      </p:nvGrpSpPr>
      <p:grpSpPr>
        <a:xfrm>
          <a:off x="0" y="0"/>
          <a:ext cx="0" cy="0"/>
          <a:chOff x="0" y="0"/>
          <a:chExt cx="0" cy="0"/>
        </a:xfrm>
      </p:grpSpPr>
      <p:sp>
        <p:nvSpPr>
          <p:cNvPr id="202" name="Google Shape;202;g38279d35ae1_0_0"/>
          <p:cNvSpPr txBox="1"/>
          <p:nvPr/>
        </p:nvSpPr>
        <p:spPr>
          <a:xfrm>
            <a:off x="132375" y="1943750"/>
            <a:ext cx="12933900" cy="49806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03" name="Google Shape;203;g38279d35ae1_0_0"/>
          <p:cNvSpPr txBox="1"/>
          <p:nvPr/>
        </p:nvSpPr>
        <p:spPr>
          <a:xfrm>
            <a:off x="4387125" y="1041000"/>
            <a:ext cx="5945400" cy="474000"/>
          </a:xfrm>
          <a:prstGeom prst="rect">
            <a:avLst/>
          </a:prstGeom>
          <a:noFill/>
          <a:ln>
            <a:noFill/>
          </a:ln>
        </p:spPr>
        <p:txBody>
          <a:bodyPr anchorCtr="0" anchor="t" bIns="0" lIns="0" spcFirstLastPara="1" rIns="0" wrap="square" tIns="12050">
            <a:spAutoFit/>
          </a:bodyPr>
          <a:lstStyle/>
          <a:p>
            <a:pPr indent="0" lvl="0" marL="0" marR="0" rtl="0" algn="ctr">
              <a:lnSpc>
                <a:spcPct val="100000"/>
              </a:lnSpc>
              <a:spcBef>
                <a:spcPts val="0"/>
              </a:spcBef>
              <a:spcAft>
                <a:spcPts val="0"/>
              </a:spcAft>
              <a:buClr>
                <a:srgbClr val="000000"/>
              </a:buClr>
              <a:buSzPts val="3000"/>
              <a:buFont typeface="Arial"/>
              <a:buNone/>
            </a:pPr>
            <a:r>
              <a:rPr b="1" lang="en-US" sz="3000"/>
              <a:t>North York Seniors Centre</a:t>
            </a:r>
            <a:endParaRPr b="1" i="0" sz="3000" u="none" cap="none" strike="noStrike">
              <a:solidFill>
                <a:srgbClr val="443E99"/>
              </a:solidFill>
              <a:latin typeface="Arial"/>
              <a:ea typeface="Arial"/>
              <a:cs typeface="Arial"/>
              <a:sym typeface="Arial"/>
            </a:endParaRPr>
          </a:p>
        </p:txBody>
      </p:sp>
      <p:sp>
        <p:nvSpPr>
          <p:cNvPr id="204" name="Google Shape;204;g38279d35ae1_0_0"/>
          <p:cNvSpPr txBox="1"/>
          <p:nvPr/>
        </p:nvSpPr>
        <p:spPr>
          <a:xfrm>
            <a:off x="509925" y="5670675"/>
            <a:ext cx="3724200" cy="11178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05" name="Google Shape;205;g38279d35ae1_0_0"/>
          <p:cNvSpPr txBox="1"/>
          <p:nvPr/>
        </p:nvSpPr>
        <p:spPr>
          <a:xfrm>
            <a:off x="858500" y="1707125"/>
            <a:ext cx="12256200" cy="523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US" sz="2800">
                <a:solidFill>
                  <a:srgbClr val="222222"/>
                </a:solidFill>
                <a:highlight>
                  <a:srgbClr val="FFFFFF"/>
                </a:highlight>
              </a:rPr>
              <a:t>Jamie-Lynn Parker</a:t>
            </a:r>
            <a:r>
              <a:rPr lang="en-US" sz="2800">
                <a:solidFill>
                  <a:srgbClr val="222222"/>
                </a:solidFill>
                <a:highlight>
                  <a:srgbClr val="FFFFFF"/>
                </a:highlight>
              </a:rPr>
              <a:t> </a:t>
            </a:r>
            <a:endParaRPr sz="2800">
              <a:solidFill>
                <a:srgbClr val="222222"/>
              </a:solidFill>
              <a:highlight>
                <a:srgbClr val="FFFFFF"/>
              </a:highlight>
            </a:endParaRPr>
          </a:p>
          <a:p>
            <a:pPr indent="0" lvl="0" marL="457200" marR="0" rtl="0" algn="l">
              <a:lnSpc>
                <a:spcPct val="100000"/>
              </a:lnSpc>
              <a:spcBef>
                <a:spcPts val="1000"/>
              </a:spcBef>
              <a:spcAft>
                <a:spcPts val="0"/>
              </a:spcAft>
              <a:buNone/>
            </a:pPr>
            <a:r>
              <a:rPr lang="en-US" sz="2500"/>
              <a:t>With over seven years of experience working closely with the senior community, Jamie brings deep compassion, expertise, and leadership to her role as Director of Program and Support Services at North York Seniors Centre. Her professional journey began in mental health and acquired brain injury (ABI) services, where she developed a strong foundation in person-centered care and advocacy.</a:t>
            </a:r>
            <a:br>
              <a:rPr lang="en-US" sz="2500"/>
            </a:br>
            <a:r>
              <a:rPr lang="en-US" sz="2500"/>
              <a:t>Jamie leads a dedicated team committed to empowering seniors to live safely, independently, and actively within their communities. Under her direction, the agency delivers a comprehensive suite of services—including recreational and educational programs, adult day programs, in-home supports, transportation, and personalized client services, all rooted in values of compassion, inclusiveness, and quality.</a:t>
            </a:r>
            <a:endParaRPr sz="2500"/>
          </a:p>
          <a:p>
            <a:pPr indent="0" lvl="0" marL="457200" marR="0" rtl="0" algn="l">
              <a:lnSpc>
                <a:spcPct val="100000"/>
              </a:lnSpc>
              <a:spcBef>
                <a:spcPts val="0"/>
              </a:spcBef>
              <a:spcAft>
                <a:spcPts val="0"/>
              </a:spcAft>
              <a:buClr>
                <a:schemeClr val="dk1"/>
              </a:buClr>
              <a:buSzPts val="1100"/>
              <a:buFont typeface="Arial"/>
              <a:buNone/>
            </a:pPr>
            <a:r>
              <a:t/>
            </a:r>
            <a:endParaRPr sz="2500"/>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3363784a975_2_78"/>
          <p:cNvSpPr txBox="1"/>
          <p:nvPr/>
        </p:nvSpPr>
        <p:spPr>
          <a:xfrm>
            <a:off x="3069050" y="3189475"/>
            <a:ext cx="7026000" cy="124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Questions and Answers</a:t>
            </a:r>
            <a:endParaRPr b="1" i="0" sz="3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If you have any questions for </a:t>
            </a:r>
            <a:r>
              <a:rPr lang="en-US" sz="1800">
                <a:solidFill>
                  <a:schemeClr val="dk1"/>
                </a:solidFill>
              </a:rPr>
              <a:t>Julie or Jamie </a:t>
            </a:r>
            <a:r>
              <a:rPr b="0" i="0" lang="en-US" sz="1800" u="none" cap="none" strike="noStrike">
                <a:solidFill>
                  <a:schemeClr val="dk1"/>
                </a:solidFill>
                <a:latin typeface="Arial"/>
                <a:ea typeface="Arial"/>
                <a:cs typeface="Arial"/>
                <a:sym typeface="Arial"/>
              </a:rPr>
              <a:t>please email </a:t>
            </a:r>
            <a:r>
              <a:rPr b="0" i="0" lang="en-US" sz="1800" u="sng" cap="none" strike="noStrike">
                <a:solidFill>
                  <a:srgbClr val="1155CC"/>
                </a:solidFill>
                <a:highlight>
                  <a:srgbClr val="FFFFFF"/>
                </a:highlight>
                <a:latin typeface="Arial"/>
                <a:ea typeface="Arial"/>
                <a:cs typeface="Arial"/>
                <a:sym typeface="Arial"/>
                <a:hlinkClick r:id="rId3">
                  <a:extLst>
                    <a:ext uri="{A12FA001-AC4F-418D-AE19-62706E023703}">
                      <ahyp:hlinkClr val="tx"/>
                    </a:ext>
                  </a:extLst>
                </a:hlinkClick>
              </a:rPr>
              <a:t>dataforchange@findhelp.ca</a:t>
            </a:r>
            <a:r>
              <a:rPr b="0" i="0" lang="en-US" sz="1800" u="none" cap="none" strike="noStrike">
                <a:solidFill>
                  <a:schemeClr val="dk1"/>
                </a:solidFill>
                <a:highlight>
                  <a:srgbClr val="FFFFFF"/>
                </a:highlight>
                <a:latin typeface="Arial"/>
                <a:ea typeface="Arial"/>
                <a:cs typeface="Arial"/>
                <a:sym typeface="Arial"/>
              </a:rPr>
              <a:t>. </a:t>
            </a:r>
            <a:endParaRPr b="1" i="0" sz="30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38279d35ae1_0_9"/>
          <p:cNvSpPr txBox="1"/>
          <p:nvPr>
            <p:ph type="title"/>
          </p:nvPr>
        </p:nvSpPr>
        <p:spPr>
          <a:xfrm>
            <a:off x="1238700" y="1176096"/>
            <a:ext cx="105855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sz="3600"/>
              <a:t>🌱 Mental Health Break</a:t>
            </a:r>
            <a:endParaRPr sz="3600"/>
          </a:p>
        </p:txBody>
      </p:sp>
      <p:pic>
        <p:nvPicPr>
          <p:cNvPr descr="5 Minute Timer - Relaxing Music with Ocean Waves&#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  Luma Fusion&#10;    -  Premiere Pro 2020&#10;    - Adobe After Effects&#10;    - Photoshop&#10;&#10;📽Video and filming&#10;    - Sony a6000&#10;    - Fujifilm X-T3&#10;    - GoPro Hero8 &#10;    - Story Blocks&#10;    -  Pexels&#10;    -  Pixabay&#10;    - Adobe Stock&#10;    - Pond 5&#10;&#10;🎶Audio&#10;    - Story Blocks&#10;    - Youtube Audio Library&#10;&#10;🎤Microphone&#10;    - Blue Yeta&#10;    - Audio-Technica BP4025&#10;    - Zoom H2N&#10;&#10;&#10;Hashtags&#10;#Timer #Relaxation #RelaxingMusic&#10;&#10;© Copyright Tick Tock Countdown Timer 2021. All rights reserved. Any reproduction or republication of all or part of this video is prohibited. All of the video material on this channel is copyright protected. If you like my timers, please support me by buying me a coffee with the link below.&#10;&#10;https://www.buymeacoffee.com/ccproductiw" id="216" name="Google Shape;216;g38279d35ae1_0_9" title="5 Minute Timer - Relaxing Music with Ocean Waves">
            <a:hlinkClick r:id="rId3"/>
          </p:cNvPr>
          <p:cNvPicPr preferRelativeResize="0"/>
          <p:nvPr/>
        </p:nvPicPr>
        <p:blipFill>
          <a:blip r:embed="rId4">
            <a:alphaModFix/>
          </a:blip>
          <a:stretch>
            <a:fillRect/>
          </a:stretch>
        </p:blipFill>
        <p:spPr>
          <a:xfrm>
            <a:off x="1593163" y="2095550"/>
            <a:ext cx="9876575" cy="4233750"/>
          </a:xfrm>
          <a:prstGeom prst="rect">
            <a:avLst/>
          </a:prstGeom>
          <a:noFill/>
          <a:ln>
            <a:noFill/>
          </a:ln>
        </p:spPr>
      </p:pic>
      <p:sp>
        <p:nvSpPr>
          <p:cNvPr id="217" name="Google Shape;217;g38279d35ae1_0_9"/>
          <p:cNvSpPr txBox="1"/>
          <p:nvPr/>
        </p:nvSpPr>
        <p:spPr>
          <a:xfrm>
            <a:off x="377838" y="6446175"/>
            <a:ext cx="11598300" cy="806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Clr>
                <a:schemeClr val="dk1"/>
              </a:buClr>
              <a:buSzPts val="1100"/>
              <a:buFont typeface="Arial"/>
              <a:buNone/>
            </a:pPr>
            <a:r>
              <a:rPr b="1" lang="en-US" sz="1600">
                <a:solidFill>
                  <a:schemeClr val="dk1"/>
                </a:solidFill>
              </a:rPr>
              <a:t>⏳ </a:t>
            </a:r>
            <a:r>
              <a:rPr b="1" i="1" lang="en-US" sz="1600">
                <a:solidFill>
                  <a:schemeClr val="dk1"/>
                </a:solidFill>
              </a:rPr>
              <a:t>We’ll continue in 5 minutes</a:t>
            </a:r>
            <a:endParaRPr b="1" i="1" sz="1600">
              <a:solidFill>
                <a:schemeClr val="dk1"/>
              </a:solidFill>
            </a:endParaRPr>
          </a:p>
          <a:p>
            <a:pPr indent="0" lvl="0" marL="0" rtl="0" algn="l">
              <a:spcBef>
                <a:spcPts val="1200"/>
              </a:spcBef>
              <a:spcAft>
                <a:spcPts val="0"/>
              </a:spcAft>
              <a:buNone/>
            </a:pPr>
            <a:r>
              <a:t/>
            </a:r>
            <a:endParaRPr sz="12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36f2a960f47_0_11"/>
          <p:cNvSpPr txBox="1"/>
          <p:nvPr>
            <p:ph type="title"/>
          </p:nvPr>
        </p:nvSpPr>
        <p:spPr>
          <a:xfrm>
            <a:off x="1238700" y="1176100"/>
            <a:ext cx="11669400" cy="861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3000"/>
              <a:buFont typeface="Arial"/>
              <a:buNone/>
            </a:pPr>
            <a:r>
              <a:rPr lang="en-US" sz="3000">
                <a:solidFill>
                  <a:schemeClr val="dk1"/>
                </a:solidFill>
              </a:rPr>
              <a:t>Logical Outcomes : </a:t>
            </a:r>
            <a:r>
              <a:rPr lang="en-US" sz="3000">
                <a:solidFill>
                  <a:schemeClr val="dk1"/>
                </a:solidFill>
                <a:highlight>
                  <a:srgbClr val="FFFFFF"/>
                </a:highlight>
                <a:latin typeface="Calibri"/>
                <a:ea typeface="Calibri"/>
                <a:cs typeface="Calibri"/>
                <a:sym typeface="Calibri"/>
              </a:rPr>
              <a:t>AI for data visualization: Considerations and tips</a:t>
            </a:r>
            <a:endParaRPr sz="3000">
              <a:solidFill>
                <a:schemeClr val="dk1"/>
              </a:solidFill>
            </a:endParaRPr>
          </a:p>
          <a:p>
            <a:pPr indent="0" lvl="0" marL="0" rtl="0" algn="ctr">
              <a:lnSpc>
                <a:spcPct val="100000"/>
              </a:lnSpc>
              <a:spcBef>
                <a:spcPts val="0"/>
              </a:spcBef>
              <a:spcAft>
                <a:spcPts val="0"/>
              </a:spcAft>
              <a:buSzPts val="1400"/>
              <a:buNone/>
            </a:pPr>
            <a:r>
              <a:t/>
            </a:r>
            <a:endParaRPr sz="2600" u="sng">
              <a:solidFill>
                <a:schemeClr val="dk1"/>
              </a:solidFill>
            </a:endParaRPr>
          </a:p>
        </p:txBody>
      </p:sp>
      <p:sp>
        <p:nvSpPr>
          <p:cNvPr id="223" name="Google Shape;223;g36f2a960f47_0_11"/>
          <p:cNvSpPr txBox="1"/>
          <p:nvPr>
            <p:ph idx="1" type="body"/>
          </p:nvPr>
        </p:nvSpPr>
        <p:spPr>
          <a:xfrm>
            <a:off x="1112475" y="5065908"/>
            <a:ext cx="11301900" cy="1449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1400"/>
              <a:buNone/>
            </a:pPr>
            <a:r>
              <a:rPr lang="en-US" sz="2400">
                <a:highlight>
                  <a:srgbClr val="FFFFFF"/>
                </a:highlight>
              </a:rPr>
              <a:t>         Sophie Llewelyn</a:t>
            </a:r>
            <a:r>
              <a:rPr lang="en-US">
                <a:highlight>
                  <a:srgbClr val="FFFFFF"/>
                </a:highlight>
              </a:rPr>
              <a:t>                                                                                                                            </a:t>
            </a:r>
            <a:r>
              <a:rPr lang="en-US" sz="2400">
                <a:highlight>
                  <a:srgbClr val="FFFFFF"/>
                </a:highlight>
              </a:rPr>
              <a:t>Medha Aurora</a:t>
            </a:r>
            <a:endParaRPr sz="2400">
              <a:highlight>
                <a:srgbClr val="FFFFFF"/>
              </a:highlight>
            </a:endParaRPr>
          </a:p>
          <a:p>
            <a:pPr indent="0" lvl="0" marL="0" rtl="0" algn="l">
              <a:lnSpc>
                <a:spcPct val="115000"/>
              </a:lnSpc>
              <a:spcBef>
                <a:spcPts val="0"/>
              </a:spcBef>
              <a:spcAft>
                <a:spcPts val="0"/>
              </a:spcAft>
              <a:buSzPts val="1400"/>
              <a:buNone/>
            </a:pPr>
            <a:r>
              <a:rPr lang="en-US" sz="2400">
                <a:highlight>
                  <a:srgbClr val="FFFFFF"/>
                </a:highlight>
              </a:rPr>
              <a:t>Director of Evaluation and Research                                   Evaluation Analyst</a:t>
            </a:r>
            <a:endParaRPr sz="2400">
              <a:highlight>
                <a:srgbClr val="FFFFFF"/>
              </a:highlight>
            </a:endParaRPr>
          </a:p>
          <a:p>
            <a:pPr indent="0" lvl="0" marL="0" rtl="0" algn="l">
              <a:lnSpc>
                <a:spcPct val="115000"/>
              </a:lnSpc>
              <a:spcBef>
                <a:spcPts val="0"/>
              </a:spcBef>
              <a:spcAft>
                <a:spcPts val="0"/>
              </a:spcAft>
              <a:buSzPts val="1400"/>
              <a:buNone/>
            </a:pPr>
            <a:r>
              <a:rPr lang="en-US" sz="3900"/>
              <a:t>                                                       </a:t>
            </a:r>
            <a:endParaRPr sz="3900"/>
          </a:p>
        </p:txBody>
      </p:sp>
      <p:pic>
        <p:nvPicPr>
          <p:cNvPr id="224" name="Google Shape;224;g36f2a960f47_0_11"/>
          <p:cNvPicPr preferRelativeResize="0"/>
          <p:nvPr/>
        </p:nvPicPr>
        <p:blipFill rotWithShape="1">
          <a:blip r:embed="rId3">
            <a:alphaModFix/>
          </a:blip>
          <a:srcRect b="0" l="0" r="0" t="0"/>
          <a:stretch/>
        </p:blipFill>
        <p:spPr>
          <a:xfrm>
            <a:off x="1482349" y="1975176"/>
            <a:ext cx="2596824" cy="2596824"/>
          </a:xfrm>
          <a:prstGeom prst="rect">
            <a:avLst/>
          </a:prstGeom>
          <a:noFill/>
          <a:ln>
            <a:noFill/>
          </a:ln>
        </p:spPr>
      </p:pic>
      <p:pic>
        <p:nvPicPr>
          <p:cNvPr id="225" name="Google Shape;225;g36f2a960f47_0_11"/>
          <p:cNvPicPr preferRelativeResize="0"/>
          <p:nvPr/>
        </p:nvPicPr>
        <p:blipFill rotWithShape="1">
          <a:blip r:embed="rId4">
            <a:alphaModFix/>
          </a:blip>
          <a:srcRect b="0" l="0" r="0" t="0"/>
          <a:stretch/>
        </p:blipFill>
        <p:spPr>
          <a:xfrm>
            <a:off x="9028450" y="2097500"/>
            <a:ext cx="2516352" cy="27426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3704943ea30_1_1"/>
          <p:cNvSpPr txBox="1"/>
          <p:nvPr>
            <p:ph type="title"/>
          </p:nvPr>
        </p:nvSpPr>
        <p:spPr>
          <a:xfrm>
            <a:off x="1262025" y="804558"/>
            <a:ext cx="10585500" cy="42330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3000"/>
              <a:buFont typeface="Arial"/>
              <a:buNone/>
            </a:pPr>
            <a:r>
              <a:rPr lang="en-US" sz="3000">
                <a:solidFill>
                  <a:schemeClr val="dk1"/>
                </a:solidFill>
              </a:rPr>
              <a:t>SHIP : </a:t>
            </a:r>
            <a:r>
              <a:rPr b="0" lang="en-US" sz="1100">
                <a:solidFill>
                  <a:srgbClr val="222222"/>
                </a:solidFill>
                <a:highlight>
                  <a:srgbClr val="FFFFFF"/>
                </a:highlight>
              </a:rPr>
              <a:t>“</a:t>
            </a:r>
            <a:r>
              <a:rPr lang="en-US" sz="3000">
                <a:solidFill>
                  <a:srgbClr val="222222"/>
                </a:solidFill>
                <a:highlight>
                  <a:srgbClr val="FFFFFF"/>
                </a:highlight>
              </a:rPr>
              <a:t>From Vision to Impact: Health Equity Action Plan</a:t>
            </a:r>
            <a:endParaRPr sz="3000">
              <a:solidFill>
                <a:schemeClr val="dk1"/>
              </a:solidFill>
            </a:endParaRPr>
          </a:p>
          <a:p>
            <a:pPr indent="0" lvl="0" marL="0" rtl="0" algn="ctr">
              <a:lnSpc>
                <a:spcPct val="100000"/>
              </a:lnSpc>
              <a:spcBef>
                <a:spcPts val="0"/>
              </a:spcBef>
              <a:spcAft>
                <a:spcPts val="0"/>
              </a:spcAft>
              <a:buSzPts val="1400"/>
              <a:buNone/>
            </a:pPr>
            <a:r>
              <a:t/>
            </a:r>
            <a:endParaRPr sz="3200" u="sng">
              <a:solidFill>
                <a:schemeClr val="dk1"/>
              </a:solidFill>
            </a:endParaRPr>
          </a:p>
          <a:p>
            <a:pPr indent="0" lvl="0" marL="0" rtl="0" algn="ctr">
              <a:lnSpc>
                <a:spcPct val="100000"/>
              </a:lnSpc>
              <a:spcBef>
                <a:spcPts val="0"/>
              </a:spcBef>
              <a:spcAft>
                <a:spcPts val="0"/>
              </a:spcAft>
              <a:buSzPts val="1400"/>
              <a:buNone/>
            </a:pPr>
            <a:r>
              <a:t/>
            </a:r>
            <a:endParaRPr sz="2900" u="sng"/>
          </a:p>
          <a:p>
            <a:pPr indent="0" lvl="0" marL="0" rtl="0" algn="l">
              <a:lnSpc>
                <a:spcPct val="100000"/>
              </a:lnSpc>
              <a:spcBef>
                <a:spcPts val="0"/>
              </a:spcBef>
              <a:spcAft>
                <a:spcPts val="0"/>
              </a:spcAft>
              <a:buSzPts val="1400"/>
              <a:buNone/>
            </a:pPr>
            <a:r>
              <a:t/>
            </a:r>
            <a:endParaRPr sz="2300"/>
          </a:p>
          <a:p>
            <a:pPr indent="0" lvl="0" marL="0" rtl="0" algn="l">
              <a:lnSpc>
                <a:spcPct val="100000"/>
              </a:lnSpc>
              <a:spcBef>
                <a:spcPts val="0"/>
              </a:spcBef>
              <a:spcAft>
                <a:spcPts val="0"/>
              </a:spcAft>
              <a:buSzPts val="1400"/>
              <a:buNone/>
            </a:pPr>
            <a:r>
              <a:t/>
            </a:r>
            <a:endParaRPr sz="2300"/>
          </a:p>
          <a:p>
            <a:pPr indent="0" lvl="0" marL="0" rtl="0" algn="l">
              <a:lnSpc>
                <a:spcPct val="100000"/>
              </a:lnSpc>
              <a:spcBef>
                <a:spcPts val="0"/>
              </a:spcBef>
              <a:spcAft>
                <a:spcPts val="0"/>
              </a:spcAft>
              <a:buSzPts val="1400"/>
              <a:buNone/>
            </a:pPr>
            <a:r>
              <a:t/>
            </a:r>
            <a:endParaRPr sz="2300"/>
          </a:p>
          <a:p>
            <a:pPr indent="0" lvl="0" marL="0" rtl="0" algn="l">
              <a:lnSpc>
                <a:spcPct val="100000"/>
              </a:lnSpc>
              <a:spcBef>
                <a:spcPts val="0"/>
              </a:spcBef>
              <a:spcAft>
                <a:spcPts val="0"/>
              </a:spcAft>
              <a:buSzPts val="1400"/>
              <a:buNone/>
            </a:pPr>
            <a:r>
              <a:t/>
            </a:r>
            <a:endParaRPr sz="2300"/>
          </a:p>
          <a:p>
            <a:pPr indent="0" lvl="0" marL="0" rtl="0" algn="l">
              <a:lnSpc>
                <a:spcPct val="100000"/>
              </a:lnSpc>
              <a:spcBef>
                <a:spcPts val="0"/>
              </a:spcBef>
              <a:spcAft>
                <a:spcPts val="0"/>
              </a:spcAft>
              <a:buSzPts val="1400"/>
              <a:buNone/>
            </a:pPr>
            <a:r>
              <a:t/>
            </a:r>
            <a:endParaRPr sz="2300"/>
          </a:p>
          <a:p>
            <a:pPr indent="0" lvl="0" marL="0" rtl="0" algn="l">
              <a:lnSpc>
                <a:spcPct val="100000"/>
              </a:lnSpc>
              <a:spcBef>
                <a:spcPts val="0"/>
              </a:spcBef>
              <a:spcAft>
                <a:spcPts val="0"/>
              </a:spcAft>
              <a:buSzPts val="1400"/>
              <a:buNone/>
            </a:pPr>
            <a:r>
              <a:t/>
            </a:r>
            <a:endParaRPr sz="2300"/>
          </a:p>
          <a:p>
            <a:pPr indent="0" lvl="0" marL="0" rtl="0" algn="l">
              <a:lnSpc>
                <a:spcPct val="100000"/>
              </a:lnSpc>
              <a:spcBef>
                <a:spcPts val="0"/>
              </a:spcBef>
              <a:spcAft>
                <a:spcPts val="0"/>
              </a:spcAft>
              <a:buSzPts val="1400"/>
              <a:buNone/>
            </a:pPr>
            <a:r>
              <a:t/>
            </a:r>
            <a:endParaRPr sz="2300"/>
          </a:p>
          <a:p>
            <a:pPr indent="0" lvl="0" marL="0" rtl="0" algn="l">
              <a:lnSpc>
                <a:spcPct val="100000"/>
              </a:lnSpc>
              <a:spcBef>
                <a:spcPts val="0"/>
              </a:spcBef>
              <a:spcAft>
                <a:spcPts val="0"/>
              </a:spcAft>
              <a:buSzPts val="1400"/>
              <a:buNone/>
            </a:pPr>
            <a:r>
              <a:rPr lang="en-US" sz="2300"/>
              <a:t>                                                                                    </a:t>
            </a:r>
            <a:endParaRPr sz="2300"/>
          </a:p>
        </p:txBody>
      </p:sp>
      <p:sp>
        <p:nvSpPr>
          <p:cNvPr id="231" name="Google Shape;231;g3704943ea30_1_1"/>
          <p:cNvSpPr txBox="1"/>
          <p:nvPr>
            <p:ph idx="1" type="body"/>
          </p:nvPr>
        </p:nvSpPr>
        <p:spPr>
          <a:xfrm>
            <a:off x="509475" y="4727250"/>
            <a:ext cx="12090600" cy="2447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2900"/>
              <a:t>       </a:t>
            </a:r>
            <a:r>
              <a:rPr lang="en-US" sz="2400">
                <a:highlight>
                  <a:srgbClr val="FFFFFF"/>
                </a:highlight>
              </a:rPr>
              <a:t>Nicole Abruscato                                                   Shereen Rampersad                  </a:t>
            </a:r>
            <a:endParaRPr sz="2400"/>
          </a:p>
          <a:p>
            <a:pPr indent="0" lvl="0" marL="0" rtl="0" algn="l">
              <a:lnSpc>
                <a:spcPct val="100000"/>
              </a:lnSpc>
              <a:spcBef>
                <a:spcPts val="0"/>
              </a:spcBef>
              <a:spcAft>
                <a:spcPts val="0"/>
              </a:spcAft>
              <a:buSzPts val="1400"/>
              <a:buNone/>
            </a:pPr>
            <a:r>
              <a:rPr lang="en-US" sz="2400">
                <a:solidFill>
                  <a:srgbClr val="222222"/>
                </a:solidFill>
                <a:highlight>
                  <a:srgbClr val="FFFFFF"/>
                </a:highlight>
              </a:rPr>
              <a:t>               Manager                                                                 Manager</a:t>
            </a:r>
            <a:endParaRPr sz="2400">
              <a:solidFill>
                <a:srgbClr val="222222"/>
              </a:solidFill>
              <a:highlight>
                <a:srgbClr val="FFFFFF"/>
              </a:highlight>
            </a:endParaRPr>
          </a:p>
          <a:p>
            <a:pPr indent="0" lvl="0" marL="0" rtl="0" algn="l">
              <a:lnSpc>
                <a:spcPct val="100000"/>
              </a:lnSpc>
              <a:spcBef>
                <a:spcPts val="0"/>
              </a:spcBef>
              <a:spcAft>
                <a:spcPts val="0"/>
              </a:spcAft>
              <a:buSzPts val="1400"/>
              <a:buNone/>
            </a:pPr>
            <a:r>
              <a:rPr lang="en-US" sz="2400">
                <a:solidFill>
                  <a:srgbClr val="222222"/>
                </a:solidFill>
                <a:highlight>
                  <a:srgbClr val="FFFFFF"/>
                </a:highlight>
              </a:rPr>
              <a:t>      Central Intake &amp; Access                                                      EDI</a:t>
            </a:r>
            <a:endParaRPr sz="2400">
              <a:solidFill>
                <a:srgbClr val="222222"/>
              </a:solidFill>
              <a:highlight>
                <a:srgbClr val="FFFFFF"/>
              </a:highlight>
            </a:endParaRPr>
          </a:p>
          <a:p>
            <a:pPr indent="0" lvl="0" marL="0" rtl="0" algn="l">
              <a:lnSpc>
                <a:spcPct val="100000"/>
              </a:lnSpc>
              <a:spcBef>
                <a:spcPts val="0"/>
              </a:spcBef>
              <a:spcAft>
                <a:spcPts val="0"/>
              </a:spcAft>
              <a:buSzPts val="1400"/>
              <a:buNone/>
            </a:pPr>
            <a:r>
              <a:rPr lang="en-US" sz="2400">
                <a:solidFill>
                  <a:srgbClr val="222222"/>
                </a:solidFill>
                <a:highlight>
                  <a:srgbClr val="FFFFFF"/>
                </a:highlight>
              </a:rPr>
              <a:t>      Clinical Health &amp; Wellness                                       Professional Services</a:t>
            </a:r>
            <a:endParaRPr sz="2400">
              <a:solidFill>
                <a:srgbClr val="222222"/>
              </a:solidFill>
              <a:highlight>
                <a:srgbClr val="FFFFFF"/>
              </a:highlight>
            </a:endParaRPr>
          </a:p>
          <a:p>
            <a:pPr indent="0" lvl="0" marL="0" rtl="0" algn="l">
              <a:lnSpc>
                <a:spcPct val="100000"/>
              </a:lnSpc>
              <a:spcBef>
                <a:spcPts val="0"/>
              </a:spcBef>
              <a:spcAft>
                <a:spcPts val="0"/>
              </a:spcAft>
              <a:buSzPts val="1400"/>
              <a:buNone/>
            </a:pPr>
            <a:r>
              <a:t/>
            </a:r>
            <a:endParaRPr sz="2900"/>
          </a:p>
          <a:p>
            <a:pPr indent="0" lvl="0" marL="0" rtl="0" algn="l">
              <a:lnSpc>
                <a:spcPct val="100000"/>
              </a:lnSpc>
              <a:spcBef>
                <a:spcPts val="0"/>
              </a:spcBef>
              <a:spcAft>
                <a:spcPts val="0"/>
              </a:spcAft>
              <a:buSzPts val="1400"/>
              <a:buNone/>
            </a:pPr>
            <a:r>
              <a:rPr lang="en-US" sz="2900"/>
              <a:t> </a:t>
            </a:r>
            <a:endParaRPr sz="2900"/>
          </a:p>
        </p:txBody>
      </p:sp>
      <p:pic>
        <p:nvPicPr>
          <p:cNvPr id="232" name="Google Shape;232;g3704943ea30_1_1"/>
          <p:cNvPicPr preferRelativeResize="0"/>
          <p:nvPr/>
        </p:nvPicPr>
        <p:blipFill rotWithShape="1">
          <a:blip r:embed="rId3">
            <a:alphaModFix/>
          </a:blip>
          <a:srcRect b="0" l="0" r="0" t="0"/>
          <a:stretch/>
        </p:blipFill>
        <p:spPr>
          <a:xfrm>
            <a:off x="949275" y="1815925"/>
            <a:ext cx="2354425" cy="2647876"/>
          </a:xfrm>
          <a:prstGeom prst="rect">
            <a:avLst/>
          </a:prstGeom>
          <a:noFill/>
          <a:ln>
            <a:noFill/>
          </a:ln>
        </p:spPr>
      </p:pic>
      <p:pic>
        <p:nvPicPr>
          <p:cNvPr id="233" name="Google Shape;233;g3704943ea30_1_1"/>
          <p:cNvPicPr preferRelativeResize="0"/>
          <p:nvPr/>
        </p:nvPicPr>
        <p:blipFill rotWithShape="1">
          <a:blip r:embed="rId4">
            <a:alphaModFix/>
          </a:blip>
          <a:srcRect b="0" l="0" r="0" t="0"/>
          <a:stretch/>
        </p:blipFill>
        <p:spPr>
          <a:xfrm>
            <a:off x="7708350" y="1738300"/>
            <a:ext cx="2812275" cy="28031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g3586126e397_1_12"/>
          <p:cNvSpPr txBox="1"/>
          <p:nvPr>
            <p:ph type="title"/>
          </p:nvPr>
        </p:nvSpPr>
        <p:spPr>
          <a:xfrm>
            <a:off x="1238700" y="1176100"/>
            <a:ext cx="39081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3000">
                <a:solidFill>
                  <a:srgbClr val="191919"/>
                </a:solidFill>
                <a:latin typeface="Calibri"/>
                <a:ea typeface="Calibri"/>
                <a:cs typeface="Calibri"/>
                <a:sym typeface="Calibri"/>
              </a:rPr>
              <a:t>Land Acknowledgement</a:t>
            </a:r>
            <a:endParaRPr sz="3000">
              <a:latin typeface="Calibri"/>
              <a:ea typeface="Calibri"/>
              <a:cs typeface="Calibri"/>
              <a:sym typeface="Calibri"/>
            </a:endParaRPr>
          </a:p>
        </p:txBody>
      </p:sp>
      <p:sp>
        <p:nvSpPr>
          <p:cNvPr id="64" name="Google Shape;64;g3586126e397_1_12"/>
          <p:cNvSpPr txBox="1"/>
          <p:nvPr>
            <p:ph idx="1" type="body"/>
          </p:nvPr>
        </p:nvSpPr>
        <p:spPr>
          <a:xfrm>
            <a:off x="1238700" y="1918186"/>
            <a:ext cx="11301900" cy="3540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2300">
                <a:solidFill>
                  <a:srgbClr val="191919"/>
                </a:solidFill>
              </a:rPr>
              <a:t>The work of the Council of Agencies Serving South Asians (CASSA) takes place on traditional Indigenous territories of the Huron-Wendat, Haudenosaunee, and most recently, the territory of the Mississaugas of the Credit First Nations. This territory is part of the Dish with One Spoon Treaty, an agreement between the Anishinaabeg, Haudenosaunee and allied nations to peacefully share and care for the resources around the Great Lakes. This territory is also covered by the Upper Canada Treaties. Today, Tkaronto, the traditional Mohawk name of this area called Toronto which means “trees in the water,” and its surrounding areas are still home to Indigenous people and we are grateful to have the opportunity to meet, work, and play on this territory as settlers.</a:t>
            </a:r>
            <a:endParaRPr sz="2400"/>
          </a:p>
        </p:txBody>
      </p:sp>
      <p:pic>
        <p:nvPicPr>
          <p:cNvPr descr="Sea turtle thin line icon, ocean animals concept, tortoise sign on white background, Turtle silhouette icon in outline style for mobile concept and web design. Vector graphics. (Provided by Getty Images)" id="65" name="Google Shape;65;g3586126e397_1_12"/>
          <p:cNvPicPr preferRelativeResize="0"/>
          <p:nvPr/>
        </p:nvPicPr>
        <p:blipFill rotWithShape="1">
          <a:blip r:embed="rId3">
            <a:alphaModFix/>
          </a:blip>
          <a:srcRect b="0" l="0" r="0" t="0"/>
          <a:stretch/>
        </p:blipFill>
        <p:spPr>
          <a:xfrm>
            <a:off x="5682575" y="5000175"/>
            <a:ext cx="1994301" cy="19943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384d629cf7b_0_5"/>
          <p:cNvSpPr txBox="1"/>
          <p:nvPr>
            <p:ph idx="1" type="body"/>
          </p:nvPr>
        </p:nvSpPr>
        <p:spPr>
          <a:xfrm>
            <a:off x="1257850" y="1453783"/>
            <a:ext cx="11301900" cy="7273800"/>
          </a:xfrm>
          <a:prstGeom prst="rect">
            <a:avLst/>
          </a:prstGeom>
        </p:spPr>
        <p:txBody>
          <a:bodyPr anchorCtr="0" anchor="t" bIns="0" lIns="0" spcFirstLastPara="1" rIns="0" wrap="square" tIns="0">
            <a:spAutoFit/>
          </a:bodyPr>
          <a:lstStyle/>
          <a:p>
            <a:pPr indent="0" lvl="0" marL="0" rtl="0" algn="l">
              <a:lnSpc>
                <a:spcPct val="115000"/>
              </a:lnSpc>
              <a:spcBef>
                <a:spcPts val="1200"/>
              </a:spcBef>
              <a:spcAft>
                <a:spcPts val="0"/>
              </a:spcAft>
              <a:buNone/>
            </a:pPr>
            <a:r>
              <a:rPr b="1" lang="en-US" sz="2700"/>
              <a:t>We’d love to hear from you!</a:t>
            </a:r>
            <a:endParaRPr b="1" sz="2700"/>
          </a:p>
          <a:p>
            <a:pPr indent="0" lvl="0" marL="0" rtl="0" algn="l">
              <a:lnSpc>
                <a:spcPct val="115000"/>
              </a:lnSpc>
              <a:spcBef>
                <a:spcPts val="1200"/>
              </a:spcBef>
              <a:spcAft>
                <a:spcPts val="0"/>
              </a:spcAft>
              <a:buNone/>
            </a:pPr>
            <a:r>
              <a:rPr lang="en-US" sz="1800"/>
              <a:t>💬 </a:t>
            </a:r>
            <a:r>
              <a:rPr b="1" lang="en-US" sz="1800"/>
              <a:t>Questions?</a:t>
            </a:r>
            <a:br>
              <a:rPr b="1" lang="en-US" sz="1800"/>
            </a:br>
            <a:r>
              <a:rPr lang="en-US" sz="1800"/>
              <a:t> Ask about anything we’ve covered—or anything we haven’t!</a:t>
            </a:r>
            <a:br>
              <a:rPr lang="en-US" sz="1800"/>
            </a:br>
            <a:endParaRPr sz="1800"/>
          </a:p>
          <a:p>
            <a:pPr indent="0" lvl="0" marL="0" rtl="0" algn="l">
              <a:lnSpc>
                <a:spcPct val="115000"/>
              </a:lnSpc>
              <a:spcBef>
                <a:spcPts val="1200"/>
              </a:spcBef>
              <a:spcAft>
                <a:spcPts val="0"/>
              </a:spcAft>
              <a:buNone/>
            </a:pPr>
            <a:r>
              <a:rPr lang="en-US" sz="1800"/>
              <a:t>🌟 </a:t>
            </a:r>
            <a:r>
              <a:rPr b="1" lang="en-US" sz="1800"/>
              <a:t>Best Practices:</a:t>
            </a:r>
            <a:br>
              <a:rPr b="1" lang="en-US" sz="1800"/>
            </a:br>
            <a:r>
              <a:rPr lang="en-US" sz="1800"/>
              <a:t> What strategies or tools has your organization found helpful?</a:t>
            </a:r>
            <a:br>
              <a:rPr lang="en-US" sz="1800"/>
            </a:br>
            <a:endParaRPr sz="1800"/>
          </a:p>
          <a:p>
            <a:pPr indent="0" lvl="0" marL="0" rtl="0" algn="l">
              <a:lnSpc>
                <a:spcPct val="115000"/>
              </a:lnSpc>
              <a:spcBef>
                <a:spcPts val="1200"/>
              </a:spcBef>
              <a:spcAft>
                <a:spcPts val="0"/>
              </a:spcAft>
              <a:buNone/>
            </a:pPr>
            <a:r>
              <a:rPr lang="en-US" sz="1800"/>
              <a:t>🤝 </a:t>
            </a:r>
            <a:r>
              <a:rPr b="1" lang="en-US" sz="1800"/>
              <a:t>Let’s Collaborate:</a:t>
            </a:r>
            <a:br>
              <a:rPr b="1" lang="en-US" sz="1800"/>
            </a:br>
            <a:r>
              <a:rPr lang="en-US" sz="1800"/>
              <a:t> Share your insights and challenges. We're all here to learn.</a:t>
            </a:r>
            <a:endParaRPr sz="1800"/>
          </a:p>
          <a:p>
            <a:pPr indent="0" lvl="0" marL="0" rtl="0" algn="l">
              <a:lnSpc>
                <a:spcPct val="115000"/>
              </a:lnSpc>
              <a:spcBef>
                <a:spcPts val="1200"/>
              </a:spcBef>
              <a:spcAft>
                <a:spcPts val="0"/>
              </a:spcAft>
              <a:buNone/>
            </a:pPr>
            <a:r>
              <a:t/>
            </a:r>
            <a:endParaRPr sz="1800"/>
          </a:p>
          <a:p>
            <a:pPr indent="0" lvl="0" marL="0" rtl="0" algn="l">
              <a:lnSpc>
                <a:spcPct val="115000"/>
              </a:lnSpc>
              <a:spcBef>
                <a:spcPts val="1200"/>
              </a:spcBef>
              <a:spcAft>
                <a:spcPts val="0"/>
              </a:spcAft>
              <a:buNone/>
            </a:pPr>
            <a:r>
              <a:rPr lang="en-US" sz="1800"/>
              <a:t>📝 </a:t>
            </a:r>
            <a:r>
              <a:rPr b="1" lang="en-US" sz="1800"/>
              <a:t>Feedback</a:t>
            </a:r>
            <a:endParaRPr b="1" sz="1800"/>
          </a:p>
          <a:p>
            <a:pPr indent="0" lvl="0" marL="0" marR="0" rtl="0" algn="l">
              <a:lnSpc>
                <a:spcPct val="115000"/>
              </a:lnSpc>
              <a:spcBef>
                <a:spcPts val="1200"/>
              </a:spcBef>
              <a:spcAft>
                <a:spcPts val="0"/>
              </a:spcAft>
              <a:buNone/>
            </a:pPr>
            <a:r>
              <a:rPr lang="en-US" sz="1800"/>
              <a:t>Share your feedback with us on the Menti poll in the next slide</a:t>
            </a:r>
            <a:endParaRPr b="1" sz="1800"/>
          </a:p>
          <a:p>
            <a:pPr indent="0" lvl="0" marL="0" rtl="0" algn="l">
              <a:lnSpc>
                <a:spcPct val="115000"/>
              </a:lnSpc>
              <a:spcBef>
                <a:spcPts val="1200"/>
              </a:spcBef>
              <a:spcAft>
                <a:spcPts val="0"/>
              </a:spcAft>
              <a:buNone/>
            </a:pPr>
            <a:r>
              <a:t/>
            </a:r>
            <a:endParaRPr b="1" sz="1800"/>
          </a:p>
          <a:p>
            <a:pPr indent="0" lvl="0" marL="0" rtl="0" algn="l">
              <a:lnSpc>
                <a:spcPct val="115000"/>
              </a:lnSpc>
              <a:spcBef>
                <a:spcPts val="1200"/>
              </a:spcBef>
              <a:spcAft>
                <a:spcPts val="0"/>
              </a:spcAft>
              <a:buNone/>
            </a:pPr>
            <a:r>
              <a:t/>
            </a:r>
            <a:endParaRPr sz="1800"/>
          </a:p>
          <a:p>
            <a:pPr indent="0" lvl="0" marL="0" rtl="0" algn="l">
              <a:lnSpc>
                <a:spcPct val="115000"/>
              </a:lnSpc>
              <a:spcBef>
                <a:spcPts val="1200"/>
              </a:spcBef>
              <a:spcAft>
                <a:spcPts val="0"/>
              </a:spcAft>
              <a:buNone/>
            </a:pPr>
            <a:r>
              <a:t/>
            </a:r>
            <a:endParaRPr sz="1800"/>
          </a:p>
          <a:p>
            <a:pPr indent="0" lvl="0" marL="0" rtl="0" algn="l">
              <a:lnSpc>
                <a:spcPct val="115000"/>
              </a:lnSpc>
              <a:spcBef>
                <a:spcPts val="1200"/>
              </a:spcBef>
              <a:spcAft>
                <a:spcPts val="0"/>
              </a:spcAft>
              <a:buNone/>
            </a:pPr>
            <a:r>
              <a:t/>
            </a:r>
            <a:endParaRPr sz="1800"/>
          </a:p>
          <a:p>
            <a:pPr indent="0" lvl="0" marL="0" rtl="0" algn="l">
              <a:lnSpc>
                <a:spcPct val="115000"/>
              </a:lnSpc>
              <a:spcBef>
                <a:spcPts val="1200"/>
              </a:spcBef>
              <a:spcAft>
                <a:spcPts val="0"/>
              </a:spcAft>
              <a:buNone/>
            </a:pPr>
            <a:r>
              <a:t/>
            </a:r>
            <a:endParaRPr sz="2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2" name="Shape 242"/>
        <p:cNvGrpSpPr/>
        <p:nvPr/>
      </p:nvGrpSpPr>
      <p:grpSpPr>
        <a:xfrm>
          <a:off x="0" y="0"/>
          <a:ext cx="0" cy="0"/>
          <a:chOff x="0" y="0"/>
          <a:chExt cx="0" cy="0"/>
        </a:xfrm>
      </p:grpSpPr>
      <p:sp>
        <p:nvSpPr>
          <p:cNvPr id="243" name="Google Shape;243;g38279d35ae1_0_14"/>
          <p:cNvSpPr txBox="1"/>
          <p:nvPr>
            <p:ph type="title"/>
          </p:nvPr>
        </p:nvSpPr>
        <p:spPr>
          <a:xfrm>
            <a:off x="1238700" y="1176096"/>
            <a:ext cx="10585500" cy="4311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US" sz="2800"/>
              <a:t>Instructions for Poll</a:t>
            </a:r>
            <a:endParaRPr sz="2800"/>
          </a:p>
        </p:txBody>
      </p:sp>
      <p:pic>
        <p:nvPicPr>
          <p:cNvPr id="244" name="Google Shape;244;g38279d35ae1_0_14" title="mentimeter_qr_code.png"/>
          <p:cNvPicPr preferRelativeResize="0"/>
          <p:nvPr/>
        </p:nvPicPr>
        <p:blipFill>
          <a:blip r:embed="rId3">
            <a:alphaModFix/>
          </a:blip>
          <a:stretch>
            <a:fillRect/>
          </a:stretch>
        </p:blipFill>
        <p:spPr>
          <a:xfrm>
            <a:off x="5097250" y="2174725"/>
            <a:ext cx="3623100" cy="3623100"/>
          </a:xfrm>
          <a:prstGeom prst="rect">
            <a:avLst/>
          </a:prstGeom>
          <a:noFill/>
          <a:ln>
            <a:noFill/>
          </a:ln>
        </p:spPr>
      </p:pic>
      <p:sp>
        <p:nvSpPr>
          <p:cNvPr id="245" name="Google Shape;245;g38279d35ae1_0_14"/>
          <p:cNvSpPr txBox="1"/>
          <p:nvPr/>
        </p:nvSpPr>
        <p:spPr>
          <a:xfrm>
            <a:off x="1373525" y="2505500"/>
            <a:ext cx="11927100" cy="224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solidFill>
                  <a:schemeClr val="dk1"/>
                </a:solidFill>
              </a:rPr>
              <a:t>Go to </a:t>
            </a:r>
            <a:endParaRPr b="1" sz="2500">
              <a:solidFill>
                <a:schemeClr val="dk1"/>
              </a:solidFill>
            </a:endParaRPr>
          </a:p>
          <a:p>
            <a:pPr indent="0" lvl="0" marL="0" rtl="0" algn="l">
              <a:spcBef>
                <a:spcPts val="0"/>
              </a:spcBef>
              <a:spcAft>
                <a:spcPts val="0"/>
              </a:spcAft>
              <a:buNone/>
            </a:pPr>
            <a:r>
              <a:rPr b="1" lang="en-US" sz="2800">
                <a:solidFill>
                  <a:schemeClr val="dk1"/>
                </a:solidFill>
              </a:rPr>
              <a:t>www.Menti.com</a:t>
            </a:r>
            <a:endParaRPr b="1" sz="2800">
              <a:solidFill>
                <a:schemeClr val="dk1"/>
              </a:solidFill>
            </a:endParaRPr>
          </a:p>
          <a:p>
            <a:pPr indent="0" lvl="0" marL="0" rtl="0" algn="l">
              <a:spcBef>
                <a:spcPts val="0"/>
              </a:spcBef>
              <a:spcAft>
                <a:spcPts val="0"/>
              </a:spcAft>
              <a:buNone/>
            </a:pPr>
            <a:r>
              <a:t/>
            </a:r>
            <a:endParaRPr b="1" sz="2800">
              <a:solidFill>
                <a:schemeClr val="dk1"/>
              </a:solidFill>
            </a:endParaRPr>
          </a:p>
          <a:p>
            <a:pPr indent="0" lvl="0" marL="0" rtl="0" algn="l">
              <a:spcBef>
                <a:spcPts val="0"/>
              </a:spcBef>
              <a:spcAft>
                <a:spcPts val="0"/>
              </a:spcAft>
              <a:buNone/>
            </a:pPr>
            <a:r>
              <a:rPr b="1" lang="en-US" sz="2500">
                <a:solidFill>
                  <a:schemeClr val="dk1"/>
                </a:solidFill>
              </a:rPr>
              <a:t>Enter the Code</a:t>
            </a:r>
            <a:endParaRPr b="1" sz="2800">
              <a:solidFill>
                <a:schemeClr val="dk1"/>
              </a:solidFill>
            </a:endParaRPr>
          </a:p>
          <a:p>
            <a:pPr indent="0" lvl="0" marL="0" rtl="0" algn="l">
              <a:spcBef>
                <a:spcPts val="0"/>
              </a:spcBef>
              <a:spcAft>
                <a:spcPts val="0"/>
              </a:spcAft>
              <a:buNone/>
            </a:pPr>
            <a:r>
              <a:rPr b="1" lang="en-US" sz="2800">
                <a:solidFill>
                  <a:schemeClr val="dk1"/>
                </a:solidFill>
                <a:highlight>
                  <a:srgbClr val="FFFFFF"/>
                </a:highlight>
              </a:rPr>
              <a:t>1892 3164 </a:t>
            </a:r>
            <a:endParaRPr b="1" sz="2800">
              <a:solidFill>
                <a:schemeClr val="dk1"/>
              </a:solidFill>
            </a:endParaRPr>
          </a:p>
        </p:txBody>
      </p:sp>
      <p:sp>
        <p:nvSpPr>
          <p:cNvPr id="246" name="Google Shape;246;g38279d35ae1_0_14"/>
          <p:cNvSpPr txBox="1"/>
          <p:nvPr/>
        </p:nvSpPr>
        <p:spPr>
          <a:xfrm>
            <a:off x="5097250" y="5942775"/>
            <a:ext cx="8275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chemeClr val="dk1"/>
                </a:solidFill>
              </a:rPr>
              <a:t>                or scan QR Code </a:t>
            </a:r>
            <a:endParaRPr b="1" sz="15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3704943ea30_0_31"/>
          <p:cNvSpPr txBox="1"/>
          <p:nvPr>
            <p:ph type="title"/>
          </p:nvPr>
        </p:nvSpPr>
        <p:spPr>
          <a:xfrm>
            <a:off x="1824975" y="1176100"/>
            <a:ext cx="10369200" cy="3387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SzPts val="1400"/>
              <a:buNone/>
            </a:pPr>
            <a:r>
              <a:rPr lang="en-US" sz="2200"/>
              <a:t>Please Scan this barcode to give feedback</a:t>
            </a:r>
            <a:r>
              <a:rPr lang="en-US"/>
              <a:t> </a:t>
            </a:r>
            <a:endParaRPr>
              <a:solidFill>
                <a:schemeClr val="dk1"/>
              </a:solidFill>
            </a:endParaRPr>
          </a:p>
        </p:txBody>
      </p:sp>
      <p:pic>
        <p:nvPicPr>
          <p:cNvPr id="252" name="Google Shape;252;g3704943ea30_0_31" title="QRCode for Data for Change - CoP Feedback Survey (CASSA CoP -May 28).png"/>
          <p:cNvPicPr preferRelativeResize="0"/>
          <p:nvPr/>
        </p:nvPicPr>
        <p:blipFill rotWithShape="1">
          <a:blip r:embed="rId3">
            <a:alphaModFix/>
          </a:blip>
          <a:srcRect b="0" l="0" r="0" t="-2051"/>
          <a:stretch/>
        </p:blipFill>
        <p:spPr>
          <a:xfrm>
            <a:off x="4259300" y="1818075"/>
            <a:ext cx="5001852" cy="50018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35a7b1e9f68_0_67"/>
          <p:cNvSpPr txBox="1"/>
          <p:nvPr/>
        </p:nvSpPr>
        <p:spPr>
          <a:xfrm>
            <a:off x="637575" y="910825"/>
            <a:ext cx="3021000" cy="54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extLst>
                  <a:ext uri="http://customooxmlschemas.google.com/">
                    <go:slidesCustomData xmlns:go="http://customooxmlschemas.google.com/" textRoundtripDataId="1"/>
                  </a:ext>
                </a:extLst>
              </a:rPr>
              <a:t>Next workshop</a:t>
            </a:r>
            <a:endParaRPr b="1" i="0" sz="3000" u="none" cap="none" strike="noStrike">
              <a:solidFill>
                <a:schemeClr val="dk1"/>
              </a:solidFill>
              <a:latin typeface="Arial"/>
              <a:ea typeface="Arial"/>
              <a:cs typeface="Arial"/>
              <a:sym typeface="Arial"/>
            </a:endParaRPr>
          </a:p>
        </p:txBody>
      </p:sp>
      <p:sp>
        <p:nvSpPr>
          <p:cNvPr id="258" name="Google Shape;258;g35a7b1e9f68_0_67"/>
          <p:cNvSpPr txBox="1"/>
          <p:nvPr/>
        </p:nvSpPr>
        <p:spPr>
          <a:xfrm>
            <a:off x="3448000" y="3694550"/>
            <a:ext cx="9444900" cy="197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Arial"/>
                <a:ea typeface="Arial"/>
                <a:cs typeface="Arial"/>
                <a:sym typeface="Arial"/>
              </a:rPr>
              <a:t>Led by SHIP: Equity Use of Data</a:t>
            </a:r>
            <a:endParaRPr b="1" i="0" sz="2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Arial"/>
                <a:ea typeface="Arial"/>
                <a:cs typeface="Arial"/>
                <a:sym typeface="Arial"/>
              </a:rPr>
              <a:t>October 9, 2025</a:t>
            </a:r>
            <a:endParaRPr b="1" i="0" sz="2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rPr b="1" i="0" lang="en-US" sz="2600" cap="none" strike="noStrike">
                <a:solidFill>
                  <a:schemeClr val="dk2"/>
                </a:solidFill>
                <a:latin typeface="Arial"/>
                <a:ea typeface="Arial"/>
                <a:cs typeface="Arial"/>
                <a:sym typeface="Arial"/>
              </a:rPr>
              <a:t>Registration </a:t>
            </a:r>
            <a:r>
              <a:rPr b="1" lang="en-US" sz="2600">
                <a:solidFill>
                  <a:schemeClr val="dk2"/>
                </a:solidFill>
              </a:rPr>
              <a:t>l</a:t>
            </a:r>
            <a:r>
              <a:rPr b="1" i="0" lang="en-US" sz="2600" cap="none" strike="noStrike">
                <a:solidFill>
                  <a:schemeClr val="dk2"/>
                </a:solidFill>
                <a:latin typeface="Arial"/>
                <a:ea typeface="Arial"/>
                <a:cs typeface="Arial"/>
                <a:sym typeface="Arial"/>
              </a:rPr>
              <a:t>ink</a:t>
            </a:r>
            <a:r>
              <a:rPr b="1" lang="en-US" sz="2600">
                <a:solidFill>
                  <a:schemeClr val="dk2"/>
                </a:solidFill>
              </a:rPr>
              <a:t> in chat</a:t>
            </a:r>
            <a:endParaRPr b="1" i="0" sz="2600"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t/>
            </a:r>
            <a:endParaRPr b="1" i="0" sz="2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t/>
            </a:r>
            <a:endParaRPr b="1" i="0" sz="2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t/>
            </a:r>
            <a:endParaRPr b="1" i="0" sz="2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t/>
            </a:r>
            <a:endParaRPr b="1" i="0" sz="2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p:txBody>
      </p:sp>
      <p:pic>
        <p:nvPicPr>
          <p:cNvPr id="259" name="Google Shape;259;g35a7b1e9f68_0_67" title="SHIP Logo - FULL - Black.png"/>
          <p:cNvPicPr preferRelativeResize="0"/>
          <p:nvPr/>
        </p:nvPicPr>
        <p:blipFill rotWithShape="1">
          <a:blip r:embed="rId3">
            <a:alphaModFix/>
          </a:blip>
          <a:srcRect b="0" l="0" r="0" t="0"/>
          <a:stretch/>
        </p:blipFill>
        <p:spPr>
          <a:xfrm>
            <a:off x="826975" y="3439437"/>
            <a:ext cx="1984676" cy="893524"/>
          </a:xfrm>
          <a:prstGeom prst="rect">
            <a:avLst/>
          </a:prstGeom>
          <a:noFill/>
          <a:ln>
            <a:noFill/>
          </a:ln>
        </p:spPr>
      </p:pic>
      <p:sp>
        <p:nvSpPr>
          <p:cNvPr id="260" name="Google Shape;260;g35a7b1e9f68_0_67"/>
          <p:cNvSpPr txBox="1"/>
          <p:nvPr/>
        </p:nvSpPr>
        <p:spPr>
          <a:xfrm>
            <a:off x="3522600" y="6005000"/>
            <a:ext cx="9220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g3586126e397_1_0"/>
          <p:cNvSpPr txBox="1"/>
          <p:nvPr>
            <p:ph type="title"/>
          </p:nvPr>
        </p:nvSpPr>
        <p:spPr>
          <a:xfrm>
            <a:off x="310250" y="868325"/>
            <a:ext cx="12490500" cy="9234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SzPts val="1400"/>
              <a:buNone/>
            </a:pPr>
            <a:r>
              <a:rPr lang="en-US" sz="3000">
                <a:solidFill>
                  <a:schemeClr val="dk1"/>
                </a:solidFill>
                <a:latin typeface="Calibri"/>
                <a:ea typeface="Calibri"/>
                <a:cs typeface="Calibri"/>
                <a:sym typeface="Calibri"/>
              </a:rPr>
              <a:t>CASSA Team </a:t>
            </a:r>
            <a:endParaRPr sz="3000">
              <a:solidFill>
                <a:schemeClr val="dk1"/>
              </a:solidFill>
              <a:latin typeface="Calibri"/>
              <a:ea typeface="Calibri"/>
              <a:cs typeface="Calibri"/>
              <a:sym typeface="Calibri"/>
            </a:endParaRPr>
          </a:p>
          <a:p>
            <a:pPr indent="0" lvl="0" marL="0" rtl="0" algn="ctr">
              <a:lnSpc>
                <a:spcPct val="100000"/>
              </a:lnSpc>
              <a:spcBef>
                <a:spcPts val="0"/>
              </a:spcBef>
              <a:spcAft>
                <a:spcPts val="0"/>
              </a:spcAft>
              <a:buSzPts val="1400"/>
              <a:buNone/>
            </a:pPr>
            <a:r>
              <a:t/>
            </a:r>
            <a:endParaRPr sz="3000">
              <a:solidFill>
                <a:schemeClr val="dk1"/>
              </a:solidFill>
              <a:latin typeface="Calibri"/>
              <a:ea typeface="Calibri"/>
              <a:cs typeface="Calibri"/>
              <a:sym typeface="Calibri"/>
            </a:endParaRPr>
          </a:p>
        </p:txBody>
      </p:sp>
      <p:pic>
        <p:nvPicPr>
          <p:cNvPr id="71" name="Google Shape;71;g3586126e397_1_0" title="Screenshot 2025-07-16 142417.png"/>
          <p:cNvPicPr preferRelativeResize="0"/>
          <p:nvPr/>
        </p:nvPicPr>
        <p:blipFill rotWithShape="1">
          <a:blip r:embed="rId3">
            <a:alphaModFix/>
          </a:blip>
          <a:srcRect b="-8459" l="133760" r="-133760" t="8460"/>
          <a:stretch/>
        </p:blipFill>
        <p:spPr>
          <a:xfrm>
            <a:off x="4770500" y="2115975"/>
            <a:ext cx="2790658" cy="2865575"/>
          </a:xfrm>
          <a:prstGeom prst="rect">
            <a:avLst/>
          </a:prstGeom>
          <a:noFill/>
          <a:ln>
            <a:noFill/>
          </a:ln>
        </p:spPr>
      </p:pic>
      <p:sp>
        <p:nvSpPr>
          <p:cNvPr id="72" name="Google Shape;72;g3586126e397_1_0"/>
          <p:cNvSpPr txBox="1"/>
          <p:nvPr/>
        </p:nvSpPr>
        <p:spPr>
          <a:xfrm>
            <a:off x="5968800" y="3170375"/>
            <a:ext cx="17877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000000"/>
              </a:solidFill>
              <a:latin typeface="Calibri"/>
              <a:ea typeface="Calibri"/>
              <a:cs typeface="Calibri"/>
              <a:sym typeface="Calibri"/>
            </a:endParaRPr>
          </a:p>
        </p:txBody>
      </p:sp>
      <p:pic>
        <p:nvPicPr>
          <p:cNvPr id="73" name="Google Shape;73;g3586126e397_1_0" title="Qurat-Al-Ain.jpg"/>
          <p:cNvPicPr preferRelativeResize="0"/>
          <p:nvPr/>
        </p:nvPicPr>
        <p:blipFill rotWithShape="1">
          <a:blip r:embed="rId4">
            <a:alphaModFix/>
          </a:blip>
          <a:srcRect b="0" l="0" r="0" t="0"/>
          <a:stretch/>
        </p:blipFill>
        <p:spPr>
          <a:xfrm>
            <a:off x="9175925" y="1779675"/>
            <a:ext cx="2630099" cy="2630126"/>
          </a:xfrm>
          <a:prstGeom prst="rect">
            <a:avLst/>
          </a:prstGeom>
          <a:noFill/>
          <a:ln>
            <a:noFill/>
          </a:ln>
        </p:spPr>
      </p:pic>
      <p:sp>
        <p:nvSpPr>
          <p:cNvPr id="74" name="Google Shape;74;g3586126e397_1_0"/>
          <p:cNvSpPr txBox="1"/>
          <p:nvPr/>
        </p:nvSpPr>
        <p:spPr>
          <a:xfrm>
            <a:off x="1990675" y="4409800"/>
            <a:ext cx="2862900" cy="273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2400" u="none" cap="none" strike="noStrike">
                <a:solidFill>
                  <a:srgbClr val="191919"/>
                </a:solidFill>
                <a:latin typeface="Calibri"/>
                <a:ea typeface="Calibri"/>
                <a:cs typeface="Calibri"/>
                <a:sym typeface="Calibri"/>
              </a:rPr>
              <a:t>Ridah Asghar (she/her)                                                                                    </a:t>
            </a:r>
            <a:endParaRPr b="1" i="0" sz="2400" u="none" cap="none" strike="noStrike">
              <a:solidFill>
                <a:srgbClr val="19191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2100" u="none" cap="none" strike="noStrike">
                <a:solidFill>
                  <a:srgbClr val="191919"/>
                </a:solidFill>
                <a:latin typeface="Calibri"/>
                <a:ea typeface="Calibri"/>
                <a:cs typeface="Calibri"/>
                <a:sym typeface="Calibri"/>
              </a:rPr>
              <a:t>Director of Development                                                                                                     </a:t>
            </a:r>
            <a:endParaRPr b="0" i="0" sz="2100" u="none" cap="none" strike="noStrike">
              <a:solidFill>
                <a:srgbClr val="19191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2100" u="none" cap="none" strike="noStrike">
                <a:solidFill>
                  <a:srgbClr val="2F2F2F"/>
                </a:solidFill>
                <a:highlight>
                  <a:srgbClr val="FFFFFF"/>
                </a:highlight>
                <a:latin typeface="Calibri"/>
                <a:ea typeface="Calibri"/>
                <a:cs typeface="Calibri"/>
                <a:sym typeface="Calibri"/>
              </a:rPr>
              <a:t>                                                                                                                                                                                                                           </a:t>
            </a:r>
            <a:endParaRPr b="0" i="0" sz="2100" u="none" cap="none" strike="noStrike">
              <a:solidFill>
                <a:srgbClr val="2F2F2F"/>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2100" u="none" cap="none" strike="noStrike">
                <a:solidFill>
                  <a:srgbClr val="2F2F2F"/>
                </a:solidFill>
                <a:highlight>
                  <a:srgbClr val="FFFFFF"/>
                </a:highlight>
                <a:latin typeface="Calibri"/>
                <a:ea typeface="Calibri"/>
                <a:cs typeface="Calibri"/>
                <a:sym typeface="Calibri"/>
              </a:rPr>
              <a:t> </a:t>
            </a:r>
            <a:endParaRPr b="0" i="0" sz="2100" u="none" cap="none" strike="noStrike">
              <a:solidFill>
                <a:srgbClr val="2F2F2F"/>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2100" u="none" cap="none" strike="noStrike">
                <a:solidFill>
                  <a:srgbClr val="2F2F2F"/>
                </a:solidFill>
                <a:highlight>
                  <a:srgbClr val="FFFFFF"/>
                </a:highlight>
                <a:latin typeface="Calibri"/>
                <a:ea typeface="Calibri"/>
                <a:cs typeface="Calibri"/>
                <a:sym typeface="Calibri"/>
              </a:rPr>
              <a:t>                                                                                                                                                 </a:t>
            </a:r>
            <a:endParaRPr b="0" i="0" sz="2100" u="none" cap="none" strike="noStrike">
              <a:solidFill>
                <a:srgbClr val="2F2F2F"/>
              </a:solidFill>
              <a:highlight>
                <a:srgbClr val="FFFFFF"/>
              </a:highlight>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t/>
            </a:r>
            <a:endParaRPr b="0" i="0" sz="2100" u="none" cap="none" strike="noStrike">
              <a:solidFill>
                <a:srgbClr val="191919"/>
              </a:solidFill>
              <a:latin typeface="Calibri"/>
              <a:ea typeface="Calibri"/>
              <a:cs typeface="Calibri"/>
              <a:sym typeface="Calibri"/>
            </a:endParaRPr>
          </a:p>
          <a:p>
            <a:pPr indent="0" lvl="0" marL="0" marR="0" rtl="0" algn="l">
              <a:lnSpc>
                <a:spcPct val="100000"/>
              </a:lnSpc>
              <a:spcBef>
                <a:spcPts val="1200"/>
              </a:spcBef>
              <a:spcAft>
                <a:spcPts val="1200"/>
              </a:spcAft>
              <a:buClr>
                <a:srgbClr val="000000"/>
              </a:buClr>
              <a:buSzPts val="1100"/>
              <a:buFont typeface="Arial"/>
              <a:buNone/>
            </a:pPr>
            <a:r>
              <a:t/>
            </a:r>
            <a:endParaRPr b="0" i="0" sz="2100" u="none" cap="none" strike="noStrike">
              <a:solidFill>
                <a:srgbClr val="191919"/>
              </a:solidFill>
              <a:latin typeface="Calibri"/>
              <a:ea typeface="Calibri"/>
              <a:cs typeface="Calibri"/>
              <a:sym typeface="Calibri"/>
            </a:endParaRPr>
          </a:p>
        </p:txBody>
      </p:sp>
      <p:sp>
        <p:nvSpPr>
          <p:cNvPr id="75" name="Google Shape;75;g3586126e397_1_0"/>
          <p:cNvSpPr txBox="1"/>
          <p:nvPr/>
        </p:nvSpPr>
        <p:spPr>
          <a:xfrm>
            <a:off x="9175925" y="4419600"/>
            <a:ext cx="3126000" cy="273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191919"/>
                </a:solidFill>
                <a:latin typeface="Calibri"/>
                <a:ea typeface="Calibri"/>
                <a:cs typeface="Calibri"/>
                <a:sym typeface="Calibri"/>
              </a:rPr>
              <a:t>Qurat Al Ain (she/her)</a:t>
            </a:r>
            <a:endParaRPr b="0" i="0" sz="2400" u="none" cap="none" strike="noStrike">
              <a:solidFill>
                <a:srgbClr val="191919"/>
              </a:solidFill>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2100"/>
              <a:buFont typeface="Arial"/>
              <a:buNone/>
            </a:pPr>
            <a:r>
              <a:rPr b="0" i="0" lang="en-US" sz="2100" u="none" cap="none" strike="noStrike">
                <a:solidFill>
                  <a:srgbClr val="191919"/>
                </a:solidFill>
                <a:latin typeface="Calibri"/>
                <a:ea typeface="Calibri"/>
                <a:cs typeface="Calibri"/>
                <a:sym typeface="Calibri"/>
              </a:rPr>
              <a:t>Executive Assistant/Membership </a:t>
            </a:r>
            <a:r>
              <a:rPr b="0" i="0" lang="en-US" sz="2100" u="none" cap="none" strike="noStrike">
                <a:solidFill>
                  <a:srgbClr val="191919"/>
                </a:solidFill>
                <a:latin typeface="Calibri"/>
                <a:ea typeface="Calibri"/>
                <a:cs typeface="Calibri"/>
                <a:sym typeface="Calibri"/>
                <a:extLst>
                  <a:ext uri="http://customooxmlschemas.google.com/">
                    <go:slidesCustomData xmlns:go="http://customooxmlschemas.google.com/" textRoundtripDataId="0"/>
                  </a:ext>
                </a:extLst>
              </a:rPr>
              <a:t>Coordinator</a:t>
            </a:r>
            <a:r>
              <a:rPr b="0" i="0" lang="en-US" sz="2100" u="none" cap="none" strike="noStrike">
                <a:solidFill>
                  <a:srgbClr val="191919"/>
                </a:solidFill>
                <a:latin typeface="Calibri"/>
                <a:ea typeface="Calibri"/>
                <a:cs typeface="Calibri"/>
                <a:sym typeface="Calibri"/>
              </a:rPr>
              <a:t> and Admin Assistant at TNN.</a:t>
            </a:r>
            <a:br>
              <a:rPr b="0" i="0" lang="en-US" sz="2100" u="none" cap="none" strike="noStrike">
                <a:solidFill>
                  <a:srgbClr val="191919"/>
                </a:solidFill>
                <a:latin typeface="Calibri"/>
                <a:ea typeface="Calibri"/>
                <a:cs typeface="Calibri"/>
                <a:sym typeface="Calibri"/>
              </a:rPr>
            </a:br>
            <a:r>
              <a:rPr b="0" i="0" lang="en-US" sz="2100" u="none" cap="none" strike="noStrike">
                <a:solidFill>
                  <a:srgbClr val="191919"/>
                </a:solidFill>
                <a:latin typeface="Calibri"/>
                <a:ea typeface="Calibri"/>
                <a:cs typeface="Calibri"/>
                <a:sym typeface="Calibri"/>
              </a:rPr>
              <a:t>Diploma, Accounting and Business</a:t>
            </a:r>
            <a:endParaRPr b="0" i="0" sz="2100" u="none" cap="none" strike="noStrike">
              <a:solidFill>
                <a:srgbClr val="191919"/>
              </a:solidFill>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76" name="Google Shape;76;g3586126e397_1_0"/>
          <p:cNvPicPr preferRelativeResize="0"/>
          <p:nvPr/>
        </p:nvPicPr>
        <p:blipFill rotWithShape="1">
          <a:blip r:embed="rId5">
            <a:alphaModFix/>
          </a:blip>
          <a:srcRect b="0" l="0" r="0" t="0"/>
          <a:stretch/>
        </p:blipFill>
        <p:spPr>
          <a:xfrm>
            <a:off x="1919275" y="1779688"/>
            <a:ext cx="2630100" cy="2630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g3586126e397_1_25"/>
          <p:cNvSpPr txBox="1"/>
          <p:nvPr>
            <p:ph type="title"/>
          </p:nvPr>
        </p:nvSpPr>
        <p:spPr>
          <a:xfrm>
            <a:off x="1436050" y="1176096"/>
            <a:ext cx="10585500" cy="4617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SzPts val="1400"/>
              <a:buNone/>
            </a:pPr>
            <a:r>
              <a:rPr lang="en-US" sz="3000">
                <a:solidFill>
                  <a:srgbClr val="191919"/>
                </a:solidFill>
              </a:rPr>
              <a:t>Council of Agencies Serving South Asians (CASSA)</a:t>
            </a:r>
            <a:endParaRPr sz="3000"/>
          </a:p>
        </p:txBody>
      </p:sp>
      <p:sp>
        <p:nvSpPr>
          <p:cNvPr id="82" name="Google Shape;82;g3586126e397_1_25"/>
          <p:cNvSpPr txBox="1"/>
          <p:nvPr>
            <p:ph idx="1" type="body"/>
          </p:nvPr>
        </p:nvSpPr>
        <p:spPr>
          <a:xfrm>
            <a:off x="1257850" y="1873274"/>
            <a:ext cx="11301900" cy="3340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1200"/>
              </a:spcBef>
              <a:spcAft>
                <a:spcPts val="0"/>
              </a:spcAft>
              <a:buClr>
                <a:schemeClr val="dk1"/>
              </a:buClr>
              <a:buSzPts val="1100"/>
              <a:buFont typeface="Arial"/>
              <a:buNone/>
            </a:pPr>
            <a:r>
              <a:rPr lang="en-US" sz="2300">
                <a:solidFill>
                  <a:srgbClr val="191919"/>
                </a:solidFill>
              </a:rPr>
              <a:t>An umbrella organization with over 120 member agencies. Our mandate is to cultivate the social, economic, political and cultural empowerment of South Asians by serving as a resource for training, research, knowledge mobilization, leadership and capacity building for South Asians, racialized and other marginalized communities. </a:t>
            </a:r>
            <a:endParaRPr sz="2300">
              <a:solidFill>
                <a:srgbClr val="191919"/>
              </a:solidFill>
            </a:endParaRPr>
          </a:p>
          <a:p>
            <a:pPr indent="0" lvl="0" marL="0" rtl="0" algn="l">
              <a:lnSpc>
                <a:spcPct val="100000"/>
              </a:lnSpc>
              <a:spcBef>
                <a:spcPts val="1200"/>
              </a:spcBef>
              <a:spcAft>
                <a:spcPts val="1200"/>
              </a:spcAft>
              <a:buClr>
                <a:schemeClr val="dk1"/>
              </a:buClr>
              <a:buSzPts val="1100"/>
              <a:buFont typeface="Arial"/>
              <a:buNone/>
            </a:pPr>
            <a:r>
              <a:rPr lang="en-US" sz="2300">
                <a:solidFill>
                  <a:srgbClr val="191919"/>
                </a:solidFill>
              </a:rPr>
              <a:t>CASSA aims to create social and systemic change through coalition building, and partnering with other community organizations and institutions who share a similar vision of equipping the communities they serve with the necessary tools, knowledge and resources in order to successfully participate and contribute to Canadian society in all sectors.</a:t>
            </a:r>
            <a:endParaRPr sz="2300">
              <a:solidFill>
                <a:srgbClr val="191919"/>
              </a:solidFill>
            </a:endParaRPr>
          </a:p>
        </p:txBody>
      </p:sp>
      <p:pic>
        <p:nvPicPr>
          <p:cNvPr id="83" name="Google Shape;83;g3586126e397_1_25" title="CASSA_Logo_Red_Ver.png"/>
          <p:cNvPicPr preferRelativeResize="0"/>
          <p:nvPr/>
        </p:nvPicPr>
        <p:blipFill rotWithShape="1">
          <a:blip r:embed="rId3">
            <a:alphaModFix/>
          </a:blip>
          <a:srcRect b="0" l="0" r="0" t="0"/>
          <a:stretch/>
        </p:blipFill>
        <p:spPr>
          <a:xfrm>
            <a:off x="5446050" y="5448950"/>
            <a:ext cx="2565500" cy="1389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g35a7b1e9f68_0_94"/>
          <p:cNvSpPr txBox="1"/>
          <p:nvPr>
            <p:ph type="ctrTitle"/>
          </p:nvPr>
        </p:nvSpPr>
        <p:spPr>
          <a:xfrm>
            <a:off x="1083286" y="4191561"/>
            <a:ext cx="2969400" cy="4617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SzPts val="1400"/>
              <a:buNone/>
            </a:pPr>
            <a:r>
              <a:rPr lang="en-US" sz="3000">
                <a:solidFill>
                  <a:schemeClr val="dk1"/>
                </a:solidFill>
              </a:rPr>
              <a:t>Agenda</a:t>
            </a:r>
            <a:endParaRPr sz="3000">
              <a:solidFill>
                <a:schemeClr val="dk1"/>
              </a:solidFill>
            </a:endParaRPr>
          </a:p>
        </p:txBody>
      </p:sp>
      <p:sp>
        <p:nvSpPr>
          <p:cNvPr id="89" name="Google Shape;89;g35a7b1e9f68_0_94"/>
          <p:cNvSpPr txBox="1"/>
          <p:nvPr/>
        </p:nvSpPr>
        <p:spPr>
          <a:xfrm>
            <a:off x="5872125" y="476250"/>
            <a:ext cx="7310400" cy="68199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Clr>
                <a:schemeClr val="dk1"/>
              </a:buClr>
              <a:buSzPts val="2200"/>
              <a:buFont typeface="Arial"/>
              <a:buAutoNum type="arabicPeriod"/>
            </a:pPr>
            <a:r>
              <a:rPr b="1" i="0" lang="en-US" sz="2200" u="none" cap="none" strike="noStrike">
                <a:solidFill>
                  <a:schemeClr val="dk1"/>
                </a:solidFill>
                <a:latin typeface="Arial"/>
                <a:ea typeface="Arial"/>
                <a:cs typeface="Arial"/>
                <a:sym typeface="Arial"/>
              </a:rPr>
              <a:t>Land Acknowledgement</a:t>
            </a:r>
            <a:endParaRPr b="1" i="0" sz="2200" u="none" cap="none" strike="noStrike">
              <a:solidFill>
                <a:schemeClr val="dk1"/>
              </a:solidFill>
              <a:latin typeface="Arial"/>
              <a:ea typeface="Arial"/>
              <a:cs typeface="Arial"/>
              <a:sym typeface="Arial"/>
            </a:endParaRPr>
          </a:p>
          <a:p>
            <a:pPr indent="0" lvl="0" marL="914400" marR="0" rtl="0" algn="l">
              <a:lnSpc>
                <a:spcPct val="100000"/>
              </a:lnSpc>
              <a:spcBef>
                <a:spcPts val="0"/>
              </a:spcBef>
              <a:spcAft>
                <a:spcPts val="0"/>
              </a:spcAft>
              <a:buNone/>
            </a:pPr>
            <a:r>
              <a:t/>
            </a:r>
            <a:endParaRPr b="1" i="0" sz="2200" u="none" cap="none" strike="noStrike">
              <a:solidFill>
                <a:schemeClr val="dk1"/>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AutoNum type="arabicPeriod"/>
            </a:pPr>
            <a:r>
              <a:rPr b="1" i="0" lang="en-US" sz="2200" u="none" cap="none" strike="noStrike">
                <a:solidFill>
                  <a:schemeClr val="dk1"/>
                </a:solidFill>
                <a:latin typeface="Arial"/>
                <a:ea typeface="Arial"/>
                <a:cs typeface="Arial"/>
                <a:sym typeface="Arial"/>
              </a:rPr>
              <a:t>Introduction of CASSA</a:t>
            </a:r>
            <a:endParaRPr b="1" i="0" sz="2200" u="none" cap="none" strike="noStrike">
              <a:solidFill>
                <a:schemeClr val="dk1"/>
              </a:solidFill>
              <a:latin typeface="Arial"/>
              <a:ea typeface="Arial"/>
              <a:cs typeface="Arial"/>
              <a:sym typeface="Arial"/>
            </a:endParaRPr>
          </a:p>
          <a:p>
            <a:pPr indent="0" lvl="0" marL="914400" marR="0" rtl="0" algn="l">
              <a:lnSpc>
                <a:spcPct val="100000"/>
              </a:lnSpc>
              <a:spcBef>
                <a:spcPts val="0"/>
              </a:spcBef>
              <a:spcAft>
                <a:spcPts val="0"/>
              </a:spcAft>
              <a:buNone/>
            </a:pPr>
            <a:r>
              <a:t/>
            </a:r>
            <a:endParaRPr b="1" i="0" sz="2200" u="none" cap="none" strike="noStrike">
              <a:solidFill>
                <a:schemeClr val="dk1"/>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AutoNum type="arabicPeriod"/>
            </a:pPr>
            <a:r>
              <a:rPr b="1" i="0" lang="en-US" sz="2200" u="none" cap="none" strike="noStrike">
                <a:solidFill>
                  <a:schemeClr val="dk1"/>
                </a:solidFill>
                <a:latin typeface="Arial"/>
                <a:ea typeface="Arial"/>
                <a:cs typeface="Arial"/>
                <a:sym typeface="Arial"/>
              </a:rPr>
              <a:t>Overview of Data for Change Project</a:t>
            </a:r>
            <a:endParaRPr b="1" i="0" sz="2200" u="none" cap="none" strike="noStrike">
              <a:solidFill>
                <a:schemeClr val="dk1"/>
              </a:solidFill>
              <a:latin typeface="Arial"/>
              <a:ea typeface="Arial"/>
              <a:cs typeface="Arial"/>
              <a:sym typeface="Arial"/>
            </a:endParaRPr>
          </a:p>
          <a:p>
            <a:pPr indent="0" lvl="0" marL="914400" marR="0" rtl="0" algn="l">
              <a:lnSpc>
                <a:spcPct val="100000"/>
              </a:lnSpc>
              <a:spcBef>
                <a:spcPts val="0"/>
              </a:spcBef>
              <a:spcAft>
                <a:spcPts val="0"/>
              </a:spcAft>
              <a:buNone/>
            </a:pPr>
            <a:r>
              <a:t/>
            </a:r>
            <a:endParaRPr b="1" i="0" sz="2200" u="none" cap="none" strike="noStrike">
              <a:solidFill>
                <a:schemeClr val="dk1"/>
              </a:solidFill>
              <a:latin typeface="Arial"/>
              <a:ea typeface="Arial"/>
              <a:cs typeface="Arial"/>
              <a:sym typeface="Arial"/>
            </a:endParaRPr>
          </a:p>
          <a:p>
            <a:pPr indent="-368300" lvl="0" marL="457200" marR="0" rtl="0" algn="l">
              <a:lnSpc>
                <a:spcPct val="100000"/>
              </a:lnSpc>
              <a:spcBef>
                <a:spcPts val="0"/>
              </a:spcBef>
              <a:spcAft>
                <a:spcPts val="0"/>
              </a:spcAft>
              <a:buClr>
                <a:srgbClr val="000000"/>
              </a:buClr>
              <a:buSzPts val="2200"/>
              <a:buFont typeface="Arial"/>
              <a:buAutoNum type="arabicPeriod"/>
            </a:pPr>
            <a:r>
              <a:rPr b="1" i="0" lang="en-US" sz="2200" u="none" cap="none" strike="noStrike">
                <a:solidFill>
                  <a:srgbClr val="000000"/>
                </a:solidFill>
                <a:latin typeface="Arial"/>
                <a:ea typeface="Arial"/>
                <a:cs typeface="Arial"/>
                <a:sym typeface="Arial"/>
              </a:rPr>
              <a:t>Overview of CoP &amp; Ground Rules</a:t>
            </a:r>
            <a:endParaRPr b="1" i="0" sz="2200" u="none" cap="none" strike="noStrike">
              <a:solidFill>
                <a:srgbClr val="FF0000"/>
              </a:solidFill>
              <a:latin typeface="Arial"/>
              <a:ea typeface="Arial"/>
              <a:cs typeface="Arial"/>
              <a:sym typeface="Arial"/>
            </a:endParaRPr>
          </a:p>
          <a:p>
            <a:pPr indent="0" lvl="0" marL="457200" marR="0" rtl="0" algn="l">
              <a:lnSpc>
                <a:spcPct val="100000"/>
              </a:lnSpc>
              <a:spcBef>
                <a:spcPts val="0"/>
              </a:spcBef>
              <a:spcAft>
                <a:spcPts val="0"/>
              </a:spcAft>
              <a:buNone/>
            </a:pPr>
            <a:r>
              <a:t/>
            </a:r>
            <a:endParaRPr b="1" i="0" sz="2200" u="none" cap="none" strike="noStrike">
              <a:solidFill>
                <a:srgbClr val="FF0000"/>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AutoNum type="arabicPeriod"/>
            </a:pPr>
            <a:r>
              <a:rPr b="1" i="0" lang="en-US" sz="2200" u="none" cap="none" strike="noStrike">
                <a:solidFill>
                  <a:schemeClr val="dk1"/>
                </a:solidFill>
                <a:latin typeface="Arial"/>
                <a:ea typeface="Arial"/>
                <a:cs typeface="Arial"/>
                <a:sym typeface="Arial"/>
              </a:rPr>
              <a:t>Fireside Chat </a:t>
            </a:r>
            <a:r>
              <a:rPr b="1" lang="en-US" sz="2200">
                <a:solidFill>
                  <a:schemeClr val="dk1"/>
                </a:solidFill>
              </a:rPr>
              <a:t>&amp; Panel Discussion</a:t>
            </a:r>
            <a:endParaRPr b="1" sz="2200">
              <a:solidFill>
                <a:schemeClr val="dk1"/>
              </a:solidFill>
            </a:endParaRPr>
          </a:p>
          <a:p>
            <a:pPr indent="0" lvl="0" marL="0" marR="0" rtl="0" algn="l">
              <a:lnSpc>
                <a:spcPct val="100000"/>
              </a:lnSpc>
              <a:spcBef>
                <a:spcPts val="0"/>
              </a:spcBef>
              <a:spcAft>
                <a:spcPts val="0"/>
              </a:spcAft>
              <a:buNone/>
            </a:pPr>
            <a:r>
              <a:t/>
            </a:r>
            <a:endParaRPr b="1" i="0" sz="2200" u="none" cap="none" strike="noStrike">
              <a:solidFill>
                <a:srgbClr val="FF0000"/>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AutoNum type="arabicPeriod"/>
            </a:pPr>
            <a:r>
              <a:rPr b="1" i="0" lang="en-US" sz="2200" u="none" cap="none" strike="noStrike">
                <a:solidFill>
                  <a:schemeClr val="dk1"/>
                </a:solidFill>
                <a:latin typeface="Arial"/>
                <a:ea typeface="Arial"/>
                <a:cs typeface="Arial"/>
                <a:sym typeface="Arial"/>
              </a:rPr>
              <a:t>Fireside Q&amp;A</a:t>
            </a:r>
            <a:endParaRPr b="1" sz="2200">
              <a:solidFill>
                <a:schemeClr val="dk1"/>
              </a:solidFill>
            </a:endParaRPr>
          </a:p>
          <a:p>
            <a:pPr indent="0" lvl="0" marL="457200" marR="0" rtl="0" algn="l">
              <a:lnSpc>
                <a:spcPct val="100000"/>
              </a:lnSpc>
              <a:spcBef>
                <a:spcPts val="0"/>
              </a:spcBef>
              <a:spcAft>
                <a:spcPts val="0"/>
              </a:spcAft>
              <a:buNone/>
            </a:pPr>
            <a:r>
              <a:t/>
            </a:r>
            <a:endParaRPr b="1" sz="2200">
              <a:solidFill>
                <a:schemeClr val="dk1"/>
              </a:solidFill>
            </a:endParaRPr>
          </a:p>
          <a:p>
            <a:pPr indent="-368300" lvl="0" marL="457200" marR="0" rtl="0" algn="l">
              <a:lnSpc>
                <a:spcPct val="100000"/>
              </a:lnSpc>
              <a:spcBef>
                <a:spcPts val="0"/>
              </a:spcBef>
              <a:spcAft>
                <a:spcPts val="0"/>
              </a:spcAft>
              <a:buClr>
                <a:schemeClr val="dk1"/>
              </a:buClr>
              <a:buSzPts val="2200"/>
              <a:buAutoNum type="arabicPeriod"/>
            </a:pPr>
            <a:r>
              <a:rPr b="1" lang="en-US" sz="2200">
                <a:solidFill>
                  <a:schemeClr val="dk1"/>
                </a:solidFill>
              </a:rPr>
              <a:t>Break </a:t>
            </a:r>
            <a:endParaRPr b="1" sz="2200">
              <a:solidFill>
                <a:schemeClr val="dk1"/>
              </a:solidFill>
            </a:endParaRPr>
          </a:p>
          <a:p>
            <a:pPr indent="0" lvl="0" marL="457200" marR="0" rtl="0" algn="l">
              <a:lnSpc>
                <a:spcPct val="100000"/>
              </a:lnSpc>
              <a:spcBef>
                <a:spcPts val="0"/>
              </a:spcBef>
              <a:spcAft>
                <a:spcPts val="0"/>
              </a:spcAft>
              <a:buNone/>
            </a:pPr>
            <a:r>
              <a:t/>
            </a:r>
            <a:endParaRPr b="1" i="0" sz="2200" u="none" cap="none" strike="noStrike">
              <a:solidFill>
                <a:srgbClr val="FF0000"/>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AutoNum type="arabicPeriod"/>
            </a:pPr>
            <a:r>
              <a:rPr b="1" lang="en-US" sz="2200">
                <a:solidFill>
                  <a:schemeClr val="dk1"/>
                </a:solidFill>
                <a:highlight>
                  <a:schemeClr val="lt1"/>
                </a:highlight>
              </a:rPr>
              <a:t>SHIP &amp; Logical Outcomes </a:t>
            </a:r>
            <a:r>
              <a:rPr b="1" i="0" lang="en-US" sz="2200" u="none" cap="none" strike="noStrike">
                <a:solidFill>
                  <a:schemeClr val="dk1"/>
                </a:solidFill>
                <a:highlight>
                  <a:schemeClr val="lt1"/>
                </a:highlight>
                <a:latin typeface="Arial"/>
                <a:ea typeface="Arial"/>
                <a:cs typeface="Arial"/>
                <a:sym typeface="Arial"/>
              </a:rPr>
              <a:t>Presentations </a:t>
            </a:r>
            <a:r>
              <a:rPr b="1" lang="en-US" sz="2200">
                <a:solidFill>
                  <a:schemeClr val="dk1"/>
                </a:solidFill>
                <a:highlight>
                  <a:schemeClr val="lt1"/>
                </a:highlight>
              </a:rPr>
              <a:t>+ Q&amp;A</a:t>
            </a:r>
            <a:endParaRPr b="1" sz="2200">
              <a:solidFill>
                <a:schemeClr val="dk1"/>
              </a:solidFill>
              <a:highlight>
                <a:schemeClr val="lt1"/>
              </a:highlight>
            </a:endParaRPr>
          </a:p>
          <a:p>
            <a:pPr indent="0" lvl="0" marL="457200" marR="0" rtl="0" algn="l">
              <a:lnSpc>
                <a:spcPct val="100000"/>
              </a:lnSpc>
              <a:spcBef>
                <a:spcPts val="0"/>
              </a:spcBef>
              <a:spcAft>
                <a:spcPts val="0"/>
              </a:spcAft>
              <a:buNone/>
            </a:pPr>
            <a:r>
              <a:t/>
            </a:r>
            <a:endParaRPr b="1" sz="2200">
              <a:solidFill>
                <a:schemeClr val="dk1"/>
              </a:solidFill>
              <a:highlight>
                <a:schemeClr val="lt1"/>
              </a:highlight>
            </a:endParaRPr>
          </a:p>
          <a:p>
            <a:pPr indent="-368300" lvl="0" marL="457200" marR="0" rtl="0" algn="l">
              <a:lnSpc>
                <a:spcPct val="100000"/>
              </a:lnSpc>
              <a:spcBef>
                <a:spcPts val="0"/>
              </a:spcBef>
              <a:spcAft>
                <a:spcPts val="0"/>
              </a:spcAft>
              <a:buClr>
                <a:schemeClr val="dk1"/>
              </a:buClr>
              <a:buSzPts val="2200"/>
              <a:buFont typeface="Arial"/>
              <a:buAutoNum type="arabicPeriod"/>
            </a:pPr>
            <a:r>
              <a:rPr b="1" i="0" lang="en-US" sz="2200" u="none" cap="none" strike="noStrike">
                <a:solidFill>
                  <a:schemeClr val="dk1"/>
                </a:solidFill>
                <a:highlight>
                  <a:schemeClr val="lt1"/>
                </a:highlight>
                <a:latin typeface="Arial"/>
                <a:ea typeface="Arial"/>
                <a:cs typeface="Arial"/>
                <a:sym typeface="Arial"/>
              </a:rPr>
              <a:t>Close-out</a:t>
            </a:r>
            <a:endParaRPr b="1" i="0" sz="22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g33645278d8f_0_58"/>
          <p:cNvSpPr txBox="1"/>
          <p:nvPr/>
        </p:nvSpPr>
        <p:spPr>
          <a:xfrm>
            <a:off x="1238700" y="1005096"/>
            <a:ext cx="10585500" cy="81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666666"/>
                </a:solidFill>
                <a:latin typeface="Arial"/>
                <a:ea typeface="Arial"/>
                <a:cs typeface="Arial"/>
                <a:sym typeface="Arial"/>
              </a:rPr>
              <a:t>Project</a:t>
            </a:r>
            <a:r>
              <a:rPr b="1" i="0" lang="en-US" sz="5300" u="none" cap="none" strike="noStrike">
                <a:solidFill>
                  <a:srgbClr val="000000"/>
                </a:solidFill>
                <a:latin typeface="Arial"/>
                <a:ea typeface="Arial"/>
                <a:cs typeface="Arial"/>
                <a:sym typeface="Arial"/>
              </a:rPr>
              <a:t> </a:t>
            </a:r>
            <a:r>
              <a:rPr b="1" i="0" lang="en-US" sz="3700" u="none" cap="none" strike="noStrike">
                <a:solidFill>
                  <a:srgbClr val="666666"/>
                </a:solidFill>
                <a:latin typeface="Arial"/>
                <a:ea typeface="Arial"/>
                <a:cs typeface="Arial"/>
                <a:sym typeface="Arial"/>
              </a:rPr>
              <a:t>Objective</a:t>
            </a:r>
            <a:endParaRPr b="1" i="0" sz="3700" u="none" cap="none" strike="noStrike">
              <a:solidFill>
                <a:srgbClr val="666666"/>
              </a:solidFill>
              <a:latin typeface="Arial"/>
              <a:ea typeface="Arial"/>
              <a:cs typeface="Arial"/>
              <a:sym typeface="Arial"/>
            </a:endParaRPr>
          </a:p>
        </p:txBody>
      </p:sp>
      <p:sp>
        <p:nvSpPr>
          <p:cNvPr id="95" name="Google Shape;95;g33645278d8f_0_58"/>
          <p:cNvSpPr txBox="1"/>
          <p:nvPr/>
        </p:nvSpPr>
        <p:spPr>
          <a:xfrm>
            <a:off x="1257850" y="2226758"/>
            <a:ext cx="11301900" cy="3318900"/>
          </a:xfrm>
          <a:prstGeom prst="rect">
            <a:avLst/>
          </a:prstGeom>
          <a:noFill/>
          <a:ln>
            <a:noFill/>
          </a:ln>
        </p:spPr>
        <p:txBody>
          <a:bodyPr anchorCtr="0" anchor="t" bIns="0" lIns="0" spcFirstLastPara="1" rIns="0" wrap="square" tIns="0">
            <a:spAutoFit/>
          </a:bodyPr>
          <a:lstStyle/>
          <a:p>
            <a:pPr indent="0" lvl="0" marL="12065" marR="0" rtl="0" algn="l">
              <a:lnSpc>
                <a:spcPct val="150000"/>
              </a:lnSpc>
              <a:spcBef>
                <a:spcPts val="0"/>
              </a:spcBef>
              <a:spcAft>
                <a:spcPts val="0"/>
              </a:spcAft>
              <a:buClr>
                <a:srgbClr val="000000"/>
              </a:buClr>
              <a:buSzPts val="2500"/>
              <a:buFont typeface="Arial"/>
              <a:buNone/>
            </a:pPr>
            <a:r>
              <a:rPr b="0" i="0" lang="en-US" sz="2500" u="none" cap="none" strike="noStrike">
                <a:solidFill>
                  <a:srgbClr val="000000"/>
                </a:solidFill>
                <a:latin typeface="Arial"/>
                <a:ea typeface="Arial"/>
                <a:cs typeface="Arial"/>
                <a:sym typeface="Arial"/>
              </a:rPr>
              <a:t>To test SID collection with more service-users to better understand how to </a:t>
            </a:r>
            <a:r>
              <a:rPr b="1" i="0" lang="en-US" sz="2500" u="none" cap="none" strike="noStrike">
                <a:solidFill>
                  <a:srgbClr val="00539F"/>
                </a:solidFill>
                <a:latin typeface="Arial"/>
                <a:ea typeface="Arial"/>
                <a:cs typeface="Arial"/>
                <a:sym typeface="Arial"/>
              </a:rPr>
              <a:t>best support agencies</a:t>
            </a:r>
            <a:r>
              <a:rPr b="0" i="0" lang="en-US" sz="2500" u="none" cap="none" strike="noStrike">
                <a:solidFill>
                  <a:srgbClr val="000000"/>
                </a:solidFill>
                <a:latin typeface="Arial"/>
                <a:ea typeface="Arial"/>
                <a:cs typeface="Arial"/>
                <a:sym typeface="Arial"/>
              </a:rPr>
              <a:t> in: </a:t>
            </a:r>
            <a:endParaRPr b="0" i="0" sz="700" u="none" cap="none" strike="noStrike">
              <a:solidFill>
                <a:srgbClr val="000000"/>
              </a:solidFill>
              <a:latin typeface="Arial"/>
              <a:ea typeface="Arial"/>
              <a:cs typeface="Arial"/>
              <a:sym typeface="Arial"/>
            </a:endParaRPr>
          </a:p>
          <a:p>
            <a:pPr indent="-469900" lvl="0" marL="526415" marR="0" rtl="0" algn="l">
              <a:lnSpc>
                <a:spcPct val="150000"/>
              </a:lnSpc>
              <a:spcBef>
                <a:spcPts val="105"/>
              </a:spcBef>
              <a:spcAft>
                <a:spcPts val="0"/>
              </a:spcAft>
              <a:buClr>
                <a:srgbClr val="443E99"/>
              </a:buClr>
              <a:buSzPts val="2100"/>
              <a:buFont typeface="Calibri"/>
              <a:buAutoNum type="alphaLcParenR"/>
            </a:pPr>
            <a:r>
              <a:rPr b="0" i="0" lang="en-US" sz="2100" u="none" cap="none" strike="noStrike">
                <a:solidFill>
                  <a:srgbClr val="000000"/>
                </a:solidFill>
                <a:latin typeface="Arial"/>
                <a:ea typeface="Arial"/>
                <a:cs typeface="Arial"/>
                <a:sym typeface="Arial"/>
              </a:rPr>
              <a:t>collecting socio-demographic data</a:t>
            </a:r>
            <a:endParaRPr b="0" i="0" sz="700" u="none" cap="none" strike="noStrike">
              <a:solidFill>
                <a:srgbClr val="000000"/>
              </a:solidFill>
              <a:latin typeface="Arial"/>
              <a:ea typeface="Arial"/>
              <a:cs typeface="Arial"/>
              <a:sym typeface="Arial"/>
            </a:endParaRPr>
          </a:p>
          <a:p>
            <a:pPr indent="-469900" lvl="0" marL="526415" marR="0" rtl="0" algn="l">
              <a:lnSpc>
                <a:spcPct val="150000"/>
              </a:lnSpc>
              <a:spcBef>
                <a:spcPts val="105"/>
              </a:spcBef>
              <a:spcAft>
                <a:spcPts val="0"/>
              </a:spcAft>
              <a:buClr>
                <a:srgbClr val="443E99"/>
              </a:buClr>
              <a:buSzPts val="2100"/>
              <a:buFont typeface="Calibri"/>
              <a:buAutoNum type="alphaLcParenR"/>
            </a:pPr>
            <a:r>
              <a:rPr b="0" i="0" lang="en-US" sz="2100" u="none" cap="none" strike="noStrike">
                <a:solidFill>
                  <a:srgbClr val="000000"/>
                </a:solidFill>
                <a:latin typeface="Arial"/>
                <a:ea typeface="Arial"/>
                <a:cs typeface="Arial"/>
                <a:sym typeface="Arial"/>
              </a:rPr>
              <a:t>using the data to advance better outcomes for equity-deserving communities</a:t>
            </a:r>
            <a:endParaRPr b="0" i="0" sz="700" u="none" cap="none" strike="noStrike">
              <a:solidFill>
                <a:srgbClr val="000000"/>
              </a:solidFill>
              <a:latin typeface="Arial"/>
              <a:ea typeface="Arial"/>
              <a:cs typeface="Arial"/>
              <a:sym typeface="Arial"/>
            </a:endParaRPr>
          </a:p>
          <a:p>
            <a:pPr indent="-469900" lvl="0" marL="526415" marR="0" rtl="0" algn="l">
              <a:lnSpc>
                <a:spcPct val="150000"/>
              </a:lnSpc>
              <a:spcBef>
                <a:spcPts val="105"/>
              </a:spcBef>
              <a:spcAft>
                <a:spcPts val="0"/>
              </a:spcAft>
              <a:buClr>
                <a:srgbClr val="443E99"/>
              </a:buClr>
              <a:buSzPts val="2100"/>
              <a:buFont typeface="Calibri"/>
              <a:buAutoNum type="alphaLcParenR"/>
            </a:pPr>
            <a:r>
              <a:rPr b="0" i="0" lang="en-US" sz="2100" u="none" cap="none" strike="noStrike">
                <a:solidFill>
                  <a:srgbClr val="000000"/>
                </a:solidFill>
                <a:latin typeface="Arial"/>
                <a:ea typeface="Arial"/>
                <a:cs typeface="Arial"/>
                <a:sym typeface="Arial"/>
              </a:rPr>
              <a:t>socializing the collection methodology &amp; use of tools across the community social services sector</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g33645278d8f_0_0"/>
          <p:cNvSpPr txBox="1"/>
          <p:nvPr>
            <p:ph type="title"/>
          </p:nvPr>
        </p:nvSpPr>
        <p:spPr>
          <a:xfrm>
            <a:off x="222525" y="701276"/>
            <a:ext cx="11123700" cy="1320600"/>
          </a:xfrm>
          <a:prstGeom prst="rect">
            <a:avLst/>
          </a:prstGeom>
          <a:noFill/>
          <a:ln>
            <a:noFill/>
          </a:ln>
        </p:spPr>
        <p:txBody>
          <a:bodyPr anchorCtr="0" anchor="t" bIns="0" lIns="0" spcFirstLastPara="1" rIns="0" wrap="square" tIns="12050">
            <a:spAutoFit/>
          </a:bodyPr>
          <a:lstStyle/>
          <a:p>
            <a:pPr indent="0" lvl="0" marL="0" marR="0" rtl="0" algn="l">
              <a:lnSpc>
                <a:spcPct val="100000"/>
              </a:lnSpc>
              <a:spcBef>
                <a:spcPts val="0"/>
              </a:spcBef>
              <a:spcAft>
                <a:spcPts val="0"/>
              </a:spcAft>
              <a:buClr>
                <a:srgbClr val="000000"/>
              </a:buClr>
              <a:buSzPts val="1800"/>
              <a:buFont typeface="Arial"/>
              <a:buNone/>
            </a:pPr>
            <a:r>
              <a:rPr lang="en-US" sz="3700">
                <a:solidFill>
                  <a:srgbClr val="666666"/>
                </a:solidFill>
              </a:rPr>
              <a:t>Data for Change Project Model</a:t>
            </a:r>
            <a:endParaRPr b="0" sz="3300" u="sng">
              <a:solidFill>
                <a:srgbClr val="666666"/>
              </a:solidFill>
              <a:latin typeface="Calibri"/>
              <a:ea typeface="Calibri"/>
              <a:cs typeface="Calibri"/>
              <a:sym typeface="Calibri"/>
            </a:endParaRPr>
          </a:p>
          <a:p>
            <a:pPr indent="0" lvl="0" marL="12700" rtl="0" algn="l">
              <a:lnSpc>
                <a:spcPct val="100000"/>
              </a:lnSpc>
              <a:spcBef>
                <a:spcPts val="0"/>
              </a:spcBef>
              <a:spcAft>
                <a:spcPts val="0"/>
              </a:spcAft>
              <a:buSzPts val="1400"/>
              <a:buNone/>
            </a:pPr>
            <a:r>
              <a:t/>
            </a:r>
            <a:endParaRPr sz="4800"/>
          </a:p>
        </p:txBody>
      </p:sp>
      <p:sp>
        <p:nvSpPr>
          <p:cNvPr id="101" name="Google Shape;101;g33645278d8f_0_0"/>
          <p:cNvSpPr/>
          <p:nvPr/>
        </p:nvSpPr>
        <p:spPr>
          <a:xfrm>
            <a:off x="5475325" y="1557975"/>
            <a:ext cx="2695500" cy="2371800"/>
          </a:xfrm>
          <a:prstGeom prst="ellipse">
            <a:avLst/>
          </a:prstGeom>
          <a:solidFill>
            <a:srgbClr val="FFFFFF"/>
          </a:solidFill>
          <a:ln cap="flat" cmpd="sng" w="76200">
            <a:solidFill>
              <a:srgbClr val="95373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33645278d8f_0_0"/>
          <p:cNvSpPr/>
          <p:nvPr/>
        </p:nvSpPr>
        <p:spPr>
          <a:xfrm>
            <a:off x="4299600" y="2999563"/>
            <a:ext cx="2695500" cy="2371800"/>
          </a:xfrm>
          <a:prstGeom prst="ellipse">
            <a:avLst/>
          </a:prstGeom>
          <a:noFill/>
          <a:ln cap="flat" cmpd="sng" w="76200">
            <a:solidFill>
              <a:srgbClr val="4372C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33645278d8f_0_0"/>
          <p:cNvSpPr/>
          <p:nvPr/>
        </p:nvSpPr>
        <p:spPr>
          <a:xfrm>
            <a:off x="6718950" y="3075750"/>
            <a:ext cx="2695500" cy="2371800"/>
          </a:xfrm>
          <a:prstGeom prst="ellipse">
            <a:avLst/>
          </a:prstGeom>
          <a:noFill/>
          <a:ln cap="flat" cmpd="sng" w="76200">
            <a:solidFill>
              <a:srgbClr val="EFA7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g33645278d8f_0_0"/>
          <p:cNvSpPr txBox="1"/>
          <p:nvPr/>
        </p:nvSpPr>
        <p:spPr>
          <a:xfrm>
            <a:off x="10240250" y="1732825"/>
            <a:ext cx="2609700" cy="8667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00000"/>
              </a:lnSpc>
              <a:spcBef>
                <a:spcPts val="0"/>
              </a:spcBef>
              <a:spcAft>
                <a:spcPts val="0"/>
              </a:spcAft>
              <a:buClr>
                <a:srgbClr val="980000"/>
              </a:buClr>
              <a:buSzPts val="1300"/>
              <a:buFont typeface="Arial"/>
              <a:buChar char="➔"/>
            </a:pPr>
            <a:r>
              <a:rPr b="1" i="0" lang="en-US" sz="1300" u="none" cap="none" strike="noStrike">
                <a:solidFill>
                  <a:srgbClr val="980000"/>
                </a:solidFill>
                <a:latin typeface="Arial"/>
                <a:ea typeface="Arial"/>
                <a:cs typeface="Arial"/>
                <a:sym typeface="Arial"/>
              </a:rPr>
              <a:t>Community of Practice &amp;</a:t>
            </a:r>
            <a:endParaRPr b="1" i="0" sz="1300" u="none" cap="none" strike="noStrike">
              <a:solidFill>
                <a:srgbClr val="98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980000"/>
                </a:solidFill>
                <a:latin typeface="Arial"/>
                <a:ea typeface="Arial"/>
                <a:cs typeface="Arial"/>
                <a:sym typeface="Arial"/>
              </a:rPr>
              <a:t> 	Partnership Table</a:t>
            </a:r>
            <a:endParaRPr b="1" i="0" sz="1300" u="none" cap="none" strike="noStrike">
              <a:solidFill>
                <a:srgbClr val="980000"/>
              </a:solidFill>
              <a:latin typeface="Arial"/>
              <a:ea typeface="Arial"/>
              <a:cs typeface="Arial"/>
              <a:sym typeface="Arial"/>
            </a:endParaRPr>
          </a:p>
          <a:p>
            <a:pPr indent="-301625" lvl="0" marL="457200" marR="0" rtl="0" algn="l">
              <a:lnSpc>
                <a:spcPct val="100000"/>
              </a:lnSpc>
              <a:spcBef>
                <a:spcPts val="0"/>
              </a:spcBef>
              <a:spcAft>
                <a:spcPts val="0"/>
              </a:spcAft>
              <a:buClr>
                <a:schemeClr val="dk1"/>
              </a:buClr>
              <a:buSzPts val="1150"/>
              <a:buFont typeface="Arial"/>
              <a:buChar char="●"/>
            </a:pPr>
            <a:r>
              <a:rPr b="0" i="0" lang="en-US" sz="1150" u="none" cap="none" strike="noStrike">
                <a:solidFill>
                  <a:schemeClr val="dk1"/>
                </a:solidFill>
                <a:latin typeface="Arial"/>
                <a:ea typeface="Arial"/>
                <a:cs typeface="Arial"/>
                <a:sym typeface="Arial"/>
              </a:rPr>
              <a:t>Partnership Table support &amp; participate in project implementation </a:t>
            </a:r>
            <a:endParaRPr b="0" i="0" sz="1150" u="none" cap="none" strike="noStrike">
              <a:solidFill>
                <a:schemeClr val="dk1"/>
              </a:solidFill>
              <a:latin typeface="Arial"/>
              <a:ea typeface="Arial"/>
              <a:cs typeface="Arial"/>
              <a:sym typeface="Arial"/>
            </a:endParaRPr>
          </a:p>
          <a:p>
            <a:pPr indent="-301625" lvl="0" marL="457200" marR="0" rtl="0" algn="l">
              <a:lnSpc>
                <a:spcPct val="100000"/>
              </a:lnSpc>
              <a:spcBef>
                <a:spcPts val="0"/>
              </a:spcBef>
              <a:spcAft>
                <a:spcPts val="0"/>
              </a:spcAft>
              <a:buClr>
                <a:schemeClr val="dk1"/>
              </a:buClr>
              <a:buSzPts val="1150"/>
              <a:buFont typeface="Arial"/>
              <a:buChar char="●"/>
            </a:pPr>
            <a:r>
              <a:rPr b="0" i="0" lang="en-US" sz="1150" u="none" cap="none" strike="noStrike">
                <a:solidFill>
                  <a:schemeClr val="dk1"/>
                </a:solidFill>
                <a:latin typeface="Arial"/>
                <a:ea typeface="Arial"/>
                <a:cs typeface="Arial"/>
                <a:sym typeface="Arial"/>
              </a:rPr>
              <a:t>Community of Practice features a panelist discussion &amp; peer support network for agencies </a:t>
            </a:r>
            <a:endParaRPr b="0" i="0" sz="1150" u="none" cap="none" strike="noStrike">
              <a:solidFill>
                <a:schemeClr val="dk1"/>
              </a:solidFill>
              <a:latin typeface="Arial"/>
              <a:ea typeface="Arial"/>
              <a:cs typeface="Arial"/>
              <a:sym typeface="Arial"/>
            </a:endParaRPr>
          </a:p>
        </p:txBody>
      </p:sp>
      <p:sp>
        <p:nvSpPr>
          <p:cNvPr id="105" name="Google Shape;105;g33645278d8f_0_0"/>
          <p:cNvSpPr/>
          <p:nvPr/>
        </p:nvSpPr>
        <p:spPr>
          <a:xfrm>
            <a:off x="3108325" y="1416500"/>
            <a:ext cx="7353900" cy="4793100"/>
          </a:xfrm>
          <a:prstGeom prst="ellipse">
            <a:avLst/>
          </a:prstGeom>
          <a:noFill/>
          <a:ln cap="flat" cmpd="sng" w="76200">
            <a:solidFill>
              <a:srgbClr val="666666"/>
            </a:solidFill>
            <a:prstDash val="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F0000"/>
              </a:highlight>
              <a:latin typeface="Arial"/>
              <a:ea typeface="Arial"/>
              <a:cs typeface="Arial"/>
              <a:sym typeface="Arial"/>
            </a:endParaRPr>
          </a:p>
        </p:txBody>
      </p:sp>
      <p:sp>
        <p:nvSpPr>
          <p:cNvPr id="106" name="Google Shape;106;g33645278d8f_0_0"/>
          <p:cNvSpPr txBox="1"/>
          <p:nvPr/>
        </p:nvSpPr>
        <p:spPr>
          <a:xfrm>
            <a:off x="10341425" y="5025450"/>
            <a:ext cx="2972100" cy="8667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00000"/>
              </a:lnSpc>
              <a:spcBef>
                <a:spcPts val="0"/>
              </a:spcBef>
              <a:spcAft>
                <a:spcPts val="0"/>
              </a:spcAft>
              <a:buClr>
                <a:srgbClr val="FF9900"/>
              </a:buClr>
              <a:buSzPts val="1300"/>
              <a:buFont typeface="Arial"/>
              <a:buChar char="➔"/>
            </a:pPr>
            <a:r>
              <a:rPr b="1" i="0" lang="en-US" sz="1300" u="none" cap="none" strike="noStrike">
                <a:solidFill>
                  <a:srgbClr val="FF9900"/>
                </a:solidFill>
                <a:latin typeface="Arial"/>
                <a:ea typeface="Arial"/>
                <a:cs typeface="Arial"/>
                <a:sym typeface="Arial"/>
              </a:rPr>
              <a:t>Capacity Building Sessions</a:t>
            </a:r>
            <a:endParaRPr b="1" i="0" sz="1300" u="none" cap="none" strike="noStrike">
              <a:solidFill>
                <a:srgbClr val="FF9900"/>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US" sz="1200" u="none" cap="none" strike="noStrike">
                <a:solidFill>
                  <a:schemeClr val="dk1"/>
                </a:solidFill>
                <a:latin typeface="Arial"/>
                <a:ea typeface="Arial"/>
                <a:cs typeface="Arial"/>
                <a:sym typeface="Arial"/>
              </a:rPr>
              <a:t>Facilitate capacity building sessions to support agencies with data collection &amp; responsible usage</a:t>
            </a:r>
            <a:endParaRPr b="0" i="0" sz="12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pic>
        <p:nvPicPr>
          <p:cNvPr id="107" name="Google Shape;107;g33645278d8f_0_0" title="Logo_FullColoourPNG.png"/>
          <p:cNvPicPr preferRelativeResize="0"/>
          <p:nvPr/>
        </p:nvPicPr>
        <p:blipFill rotWithShape="1">
          <a:blip r:embed="rId3">
            <a:alphaModFix/>
          </a:blip>
          <a:srcRect b="0" l="0" r="0" t="0"/>
          <a:stretch/>
        </p:blipFill>
        <p:spPr>
          <a:xfrm>
            <a:off x="4528400" y="4187775"/>
            <a:ext cx="2043602" cy="266425"/>
          </a:xfrm>
          <a:prstGeom prst="rect">
            <a:avLst/>
          </a:prstGeom>
          <a:noFill/>
          <a:ln>
            <a:noFill/>
          </a:ln>
        </p:spPr>
      </p:pic>
      <p:pic>
        <p:nvPicPr>
          <p:cNvPr id="108" name="Google Shape;108;g33645278d8f_0_0" title="SHIP Icon and Large Title with full name (tango).png"/>
          <p:cNvPicPr preferRelativeResize="0"/>
          <p:nvPr/>
        </p:nvPicPr>
        <p:blipFill rotWithShape="1">
          <a:blip r:embed="rId4">
            <a:alphaModFix/>
          </a:blip>
          <a:srcRect b="0" l="0" r="0" t="0"/>
          <a:stretch/>
        </p:blipFill>
        <p:spPr>
          <a:xfrm>
            <a:off x="7620377" y="3748162"/>
            <a:ext cx="1145651" cy="1145651"/>
          </a:xfrm>
          <a:prstGeom prst="rect">
            <a:avLst/>
          </a:prstGeom>
          <a:noFill/>
          <a:ln>
            <a:noFill/>
          </a:ln>
        </p:spPr>
      </p:pic>
      <p:sp>
        <p:nvSpPr>
          <p:cNvPr id="109" name="Google Shape;109;g33645278d8f_0_0"/>
          <p:cNvSpPr txBox="1"/>
          <p:nvPr/>
        </p:nvSpPr>
        <p:spPr>
          <a:xfrm>
            <a:off x="5337088" y="2401825"/>
            <a:ext cx="3143400" cy="21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Community of Practice &amp;</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 Partnership Table</a:t>
            </a:r>
            <a:endParaRPr b="0" i="0" sz="1300" u="none" cap="none" strike="noStrike">
              <a:solidFill>
                <a:schemeClr val="dk1"/>
              </a:solidFill>
              <a:latin typeface="Arial"/>
              <a:ea typeface="Arial"/>
              <a:cs typeface="Arial"/>
              <a:sym typeface="Arial"/>
            </a:endParaRPr>
          </a:p>
        </p:txBody>
      </p:sp>
      <p:pic>
        <p:nvPicPr>
          <p:cNvPr id="110" name="Google Shape;110;g33645278d8f_0_0" title="cassa-logo-2x.png"/>
          <p:cNvPicPr preferRelativeResize="0"/>
          <p:nvPr/>
        </p:nvPicPr>
        <p:blipFill rotWithShape="1">
          <a:blip r:embed="rId5">
            <a:alphaModFix/>
          </a:blip>
          <a:srcRect b="0" l="0" r="0" t="0"/>
          <a:stretch/>
        </p:blipFill>
        <p:spPr>
          <a:xfrm>
            <a:off x="6250250" y="1860751"/>
            <a:ext cx="1145650" cy="397150"/>
          </a:xfrm>
          <a:prstGeom prst="rect">
            <a:avLst/>
          </a:prstGeom>
          <a:noFill/>
          <a:ln>
            <a:noFill/>
          </a:ln>
        </p:spPr>
      </p:pic>
      <p:sp>
        <p:nvSpPr>
          <p:cNvPr id="111" name="Google Shape;111;g33645278d8f_0_0"/>
          <p:cNvSpPr txBox="1"/>
          <p:nvPr/>
        </p:nvSpPr>
        <p:spPr>
          <a:xfrm>
            <a:off x="5337100" y="5577750"/>
            <a:ext cx="4033500" cy="31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KNOWLEDGE MOBILIZATION HUB</a:t>
            </a:r>
            <a:endParaRPr b="1" i="0" sz="1400" u="none" cap="none" strike="noStrike">
              <a:solidFill>
                <a:schemeClr val="dk1"/>
              </a:solidFill>
              <a:latin typeface="Arial"/>
              <a:ea typeface="Arial"/>
              <a:cs typeface="Arial"/>
              <a:sym typeface="Arial"/>
            </a:endParaRPr>
          </a:p>
        </p:txBody>
      </p:sp>
      <p:pic>
        <p:nvPicPr>
          <p:cNvPr id="112" name="Google Shape;112;g33645278d8f_0_0" title="Screenshot 2023-05-18 153015.png"/>
          <p:cNvPicPr preferRelativeResize="0"/>
          <p:nvPr/>
        </p:nvPicPr>
        <p:blipFill rotWithShape="1">
          <a:blip r:embed="rId6">
            <a:alphaModFix/>
          </a:blip>
          <a:srcRect b="0" l="0" r="0" t="0"/>
          <a:stretch/>
        </p:blipFill>
        <p:spPr>
          <a:xfrm>
            <a:off x="5698500" y="6022350"/>
            <a:ext cx="2420607" cy="975125"/>
          </a:xfrm>
          <a:prstGeom prst="rect">
            <a:avLst/>
          </a:prstGeom>
          <a:noFill/>
          <a:ln>
            <a:noFill/>
          </a:ln>
        </p:spPr>
      </p:pic>
      <p:sp>
        <p:nvSpPr>
          <p:cNvPr id="113" name="Google Shape;113;g33645278d8f_0_0"/>
          <p:cNvSpPr txBox="1"/>
          <p:nvPr/>
        </p:nvSpPr>
        <p:spPr>
          <a:xfrm>
            <a:off x="560125" y="1860750"/>
            <a:ext cx="2609700" cy="8667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00000"/>
              </a:lnSpc>
              <a:spcBef>
                <a:spcPts val="0"/>
              </a:spcBef>
              <a:spcAft>
                <a:spcPts val="0"/>
              </a:spcAft>
              <a:buClr>
                <a:srgbClr val="1155CC"/>
              </a:buClr>
              <a:buSzPts val="1300"/>
              <a:buFont typeface="Arial"/>
              <a:buChar char="➔"/>
            </a:pPr>
            <a:r>
              <a:rPr b="1" i="0" lang="en-US" sz="1300" u="none" cap="none" strike="noStrike">
                <a:solidFill>
                  <a:srgbClr val="1155CC"/>
                </a:solidFill>
                <a:latin typeface="Arial"/>
                <a:ea typeface="Arial"/>
                <a:cs typeface="Arial"/>
                <a:sym typeface="Arial"/>
              </a:rPr>
              <a:t>Knowledge Mobilization Hub </a:t>
            </a:r>
            <a:endParaRPr b="1" i="0" sz="1300" u="none" cap="none" strike="noStrike">
              <a:solidFill>
                <a:srgbClr val="1155CC"/>
              </a:solidFill>
              <a:latin typeface="Arial"/>
              <a:ea typeface="Arial"/>
              <a:cs typeface="Arial"/>
              <a:sym typeface="Arial"/>
            </a:endParaRPr>
          </a:p>
          <a:p>
            <a:pPr indent="-301625" lvl="0" marL="457200" marR="0" rtl="0" algn="l">
              <a:lnSpc>
                <a:spcPct val="100000"/>
              </a:lnSpc>
              <a:spcBef>
                <a:spcPts val="0"/>
              </a:spcBef>
              <a:spcAft>
                <a:spcPts val="0"/>
              </a:spcAft>
              <a:buClr>
                <a:schemeClr val="dk1"/>
              </a:buClr>
              <a:buSzPts val="1150"/>
              <a:buFont typeface="Arial"/>
              <a:buChar char="●"/>
            </a:pPr>
            <a:r>
              <a:rPr b="0" i="0" lang="en-US" sz="1150" u="none" cap="none" strike="noStrike">
                <a:solidFill>
                  <a:schemeClr val="dk1"/>
                </a:solidFill>
                <a:latin typeface="Arial"/>
                <a:ea typeface="Arial"/>
                <a:cs typeface="Arial"/>
                <a:sym typeface="Arial"/>
              </a:rPr>
              <a:t>Project Logistics</a:t>
            </a:r>
            <a:endParaRPr b="0" i="0" sz="1150" u="none" cap="none" strike="noStrike">
              <a:solidFill>
                <a:schemeClr val="dk1"/>
              </a:solidFill>
              <a:latin typeface="Arial"/>
              <a:ea typeface="Arial"/>
              <a:cs typeface="Arial"/>
              <a:sym typeface="Arial"/>
            </a:endParaRPr>
          </a:p>
          <a:p>
            <a:pPr indent="-301625" lvl="0" marL="457200" marR="0" rtl="0" algn="l">
              <a:lnSpc>
                <a:spcPct val="100000"/>
              </a:lnSpc>
              <a:spcBef>
                <a:spcPts val="0"/>
              </a:spcBef>
              <a:spcAft>
                <a:spcPts val="0"/>
              </a:spcAft>
              <a:buClr>
                <a:schemeClr val="dk1"/>
              </a:buClr>
              <a:buSzPts val="1150"/>
              <a:buFont typeface="Arial"/>
              <a:buChar char="●"/>
            </a:pPr>
            <a:r>
              <a:rPr b="0" i="0" lang="en-US" sz="1150" u="none" cap="none" strike="noStrike">
                <a:solidFill>
                  <a:schemeClr val="dk1"/>
                </a:solidFill>
                <a:latin typeface="Arial"/>
                <a:ea typeface="Arial"/>
                <a:cs typeface="Arial"/>
                <a:sym typeface="Arial"/>
              </a:rPr>
              <a:t>Partner Convening </a:t>
            </a:r>
            <a:endParaRPr b="0" i="0" sz="1150" u="none" cap="none" strike="noStrike">
              <a:solidFill>
                <a:schemeClr val="dk1"/>
              </a:solidFill>
              <a:latin typeface="Arial"/>
              <a:ea typeface="Arial"/>
              <a:cs typeface="Arial"/>
              <a:sym typeface="Arial"/>
            </a:endParaRPr>
          </a:p>
          <a:p>
            <a:pPr indent="-301625" lvl="0" marL="457200" marR="0" rtl="0" algn="l">
              <a:lnSpc>
                <a:spcPct val="100000"/>
              </a:lnSpc>
              <a:spcBef>
                <a:spcPts val="0"/>
              </a:spcBef>
              <a:spcAft>
                <a:spcPts val="0"/>
              </a:spcAft>
              <a:buClr>
                <a:schemeClr val="dk1"/>
              </a:buClr>
              <a:buSzPts val="1150"/>
              <a:buFont typeface="Arial"/>
              <a:buChar char="●"/>
            </a:pPr>
            <a:r>
              <a:rPr b="0" i="0" lang="en-US" sz="1150" u="none" cap="none" strike="noStrike">
                <a:solidFill>
                  <a:schemeClr val="dk1"/>
                </a:solidFill>
                <a:latin typeface="Arial"/>
                <a:ea typeface="Arial"/>
                <a:cs typeface="Arial"/>
                <a:sym typeface="Arial"/>
              </a:rPr>
              <a:t>Host Knowledge Mobilization Online Hub</a:t>
            </a:r>
            <a:endParaRPr b="0" i="0" sz="1150" u="none" cap="none" strike="noStrike">
              <a:solidFill>
                <a:schemeClr val="dk1"/>
              </a:solidFill>
              <a:latin typeface="Arial"/>
              <a:ea typeface="Arial"/>
              <a:cs typeface="Arial"/>
              <a:sym typeface="Arial"/>
            </a:endParaRPr>
          </a:p>
        </p:txBody>
      </p:sp>
      <p:sp>
        <p:nvSpPr>
          <p:cNvPr id="114" name="Google Shape;114;g33645278d8f_0_0"/>
          <p:cNvSpPr txBox="1"/>
          <p:nvPr/>
        </p:nvSpPr>
        <p:spPr>
          <a:xfrm>
            <a:off x="439050" y="5069500"/>
            <a:ext cx="2972100" cy="8667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00000"/>
              </a:lnSpc>
              <a:spcBef>
                <a:spcPts val="0"/>
              </a:spcBef>
              <a:spcAft>
                <a:spcPts val="0"/>
              </a:spcAft>
              <a:buClr>
                <a:srgbClr val="4A86E8"/>
              </a:buClr>
              <a:buSzPts val="1300"/>
              <a:buFont typeface="Arial"/>
              <a:buChar char="➔"/>
            </a:pPr>
            <a:r>
              <a:rPr b="1" i="0" lang="en-US" sz="1300" u="none" cap="none" strike="noStrike">
                <a:solidFill>
                  <a:srgbClr val="4A86E8"/>
                </a:solidFill>
                <a:latin typeface="Arial"/>
                <a:ea typeface="Arial"/>
                <a:cs typeface="Arial"/>
                <a:sym typeface="Arial"/>
              </a:rPr>
              <a:t>Capacity Building Sessions</a:t>
            </a:r>
            <a:endParaRPr b="1" i="0" sz="1300" u="none" cap="none" strike="noStrike">
              <a:solidFill>
                <a:srgbClr val="980000"/>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US" sz="1200" u="none" cap="none" strike="noStrike">
                <a:solidFill>
                  <a:schemeClr val="dk1"/>
                </a:solidFill>
                <a:latin typeface="Arial"/>
                <a:ea typeface="Arial"/>
                <a:cs typeface="Arial"/>
                <a:sym typeface="Arial"/>
              </a:rPr>
              <a:t>Facilitate capacity building sessions to support agencies with data collection &amp; responsible usage</a:t>
            </a:r>
            <a:endParaRPr b="0" i="0" sz="12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grpSp>
        <p:nvGrpSpPr>
          <p:cNvPr id="119" name="Google Shape;119;g33645278d8f_0_65"/>
          <p:cNvGrpSpPr/>
          <p:nvPr/>
        </p:nvGrpSpPr>
        <p:grpSpPr>
          <a:xfrm>
            <a:off x="221885" y="1421984"/>
            <a:ext cx="13373830" cy="5127782"/>
            <a:chOff x="200923" y="1002259"/>
            <a:chExt cx="13373830" cy="5127782"/>
          </a:xfrm>
        </p:grpSpPr>
        <p:pic>
          <p:nvPicPr>
            <p:cNvPr id="120" name="Google Shape;120;g33645278d8f_0_65" title="Logo_FullColoourPNG.png"/>
            <p:cNvPicPr preferRelativeResize="0"/>
            <p:nvPr/>
          </p:nvPicPr>
          <p:blipFill rotWithShape="1">
            <a:blip r:embed="rId3">
              <a:alphaModFix/>
            </a:blip>
            <a:srcRect b="0" l="0" r="0" t="0"/>
            <a:stretch/>
          </p:blipFill>
          <p:spPr>
            <a:xfrm>
              <a:off x="12763878" y="2396143"/>
              <a:ext cx="810875" cy="146813"/>
            </a:xfrm>
            <a:prstGeom prst="rect">
              <a:avLst/>
            </a:prstGeom>
            <a:noFill/>
            <a:ln>
              <a:noFill/>
            </a:ln>
          </p:spPr>
        </p:pic>
        <p:pic>
          <p:nvPicPr>
            <p:cNvPr id="121" name="Google Shape;121;g33645278d8f_0_65"/>
            <p:cNvPicPr preferRelativeResize="0"/>
            <p:nvPr/>
          </p:nvPicPr>
          <p:blipFill rotWithShape="1">
            <a:blip r:embed="rId4">
              <a:alphaModFix/>
            </a:blip>
            <a:srcRect b="0" l="0" r="0" t="0"/>
            <a:stretch/>
          </p:blipFill>
          <p:spPr>
            <a:xfrm>
              <a:off x="200923" y="1358925"/>
              <a:ext cx="4901475" cy="4616999"/>
            </a:xfrm>
            <a:prstGeom prst="rect">
              <a:avLst/>
            </a:prstGeom>
            <a:noFill/>
            <a:ln>
              <a:noFill/>
            </a:ln>
          </p:spPr>
        </p:pic>
        <p:grpSp>
          <p:nvGrpSpPr>
            <p:cNvPr id="122" name="Google Shape;122;g33645278d8f_0_65"/>
            <p:cNvGrpSpPr/>
            <p:nvPr/>
          </p:nvGrpSpPr>
          <p:grpSpPr>
            <a:xfrm>
              <a:off x="5278262" y="1002260"/>
              <a:ext cx="3912640" cy="2268396"/>
              <a:chOff x="5238700" y="1050675"/>
              <a:chExt cx="3652577" cy="2100950"/>
            </a:xfrm>
          </p:grpSpPr>
          <p:sp>
            <p:nvSpPr>
              <p:cNvPr id="123" name="Google Shape;123;g33645278d8f_0_65"/>
              <p:cNvSpPr/>
              <p:nvPr/>
            </p:nvSpPr>
            <p:spPr>
              <a:xfrm>
                <a:off x="5238700" y="1050675"/>
                <a:ext cx="2895600" cy="762000"/>
              </a:xfrm>
              <a:prstGeom prst="rightArrow">
                <a:avLst>
                  <a:gd fmla="val 50000" name="adj1"/>
                  <a:gd fmla="val 50000" name="adj2"/>
                </a:avLst>
              </a:prstGeom>
              <a:solidFill>
                <a:srgbClr val="F9CB9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STAGE ONE: PLAN &amp; BUILD</a:t>
                </a:r>
                <a:endParaRPr b="1" i="0" sz="1400" u="none" cap="none" strike="noStrike">
                  <a:solidFill>
                    <a:srgbClr val="000000"/>
                  </a:solidFill>
                  <a:latin typeface="Arial"/>
                  <a:ea typeface="Arial"/>
                  <a:cs typeface="Arial"/>
                  <a:sym typeface="Arial"/>
                </a:endParaRPr>
              </a:p>
            </p:txBody>
          </p:sp>
          <p:grpSp>
            <p:nvGrpSpPr>
              <p:cNvPr id="124" name="Google Shape;124;g33645278d8f_0_65"/>
              <p:cNvGrpSpPr/>
              <p:nvPr/>
            </p:nvGrpSpPr>
            <p:grpSpPr>
              <a:xfrm>
                <a:off x="5238700" y="1863400"/>
                <a:ext cx="3652577" cy="1288225"/>
                <a:chOff x="6600775" y="1549075"/>
                <a:chExt cx="3652577" cy="1288225"/>
              </a:xfrm>
            </p:grpSpPr>
            <p:sp>
              <p:nvSpPr>
                <p:cNvPr id="125" name="Google Shape;125;g33645278d8f_0_65"/>
                <p:cNvSpPr/>
                <p:nvPr/>
              </p:nvSpPr>
              <p:spPr>
                <a:xfrm>
                  <a:off x="6600775" y="162165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April: Organizational Readiness</a:t>
                  </a:r>
                  <a:endParaRPr b="1" i="0" sz="1200" u="none" cap="none" strike="noStrike">
                    <a:solidFill>
                      <a:srgbClr val="000000"/>
                    </a:solidFill>
                    <a:latin typeface="Arial"/>
                    <a:ea typeface="Arial"/>
                    <a:cs typeface="Arial"/>
                    <a:sym typeface="Arial"/>
                  </a:endParaRPr>
                </a:p>
              </p:txBody>
            </p:sp>
            <p:sp>
              <p:nvSpPr>
                <p:cNvPr id="126" name="Google Shape;126;g33645278d8f_0_65"/>
                <p:cNvSpPr/>
                <p:nvPr/>
              </p:nvSpPr>
              <p:spPr>
                <a:xfrm>
                  <a:off x="6600775" y="2067475"/>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May: Foundations of Data Collection </a:t>
                  </a:r>
                  <a:endParaRPr b="1" i="0" sz="1000" u="none" cap="none" strike="noStrike">
                    <a:solidFill>
                      <a:srgbClr val="000000"/>
                    </a:solidFill>
                    <a:latin typeface="Arial"/>
                    <a:ea typeface="Arial"/>
                    <a:cs typeface="Arial"/>
                    <a:sym typeface="Arial"/>
                  </a:endParaRPr>
                </a:p>
              </p:txBody>
            </p:sp>
            <p:sp>
              <p:nvSpPr>
                <p:cNvPr id="127" name="Google Shape;127;g33645278d8f_0_65"/>
                <p:cNvSpPr/>
                <p:nvPr/>
              </p:nvSpPr>
              <p:spPr>
                <a:xfrm>
                  <a:off x="6600775" y="251330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May: CoP</a:t>
                  </a:r>
                  <a:endParaRPr b="1" i="0" sz="1400" u="none" cap="none" strike="noStrike">
                    <a:solidFill>
                      <a:srgbClr val="000000"/>
                    </a:solidFill>
                    <a:latin typeface="Arial"/>
                    <a:ea typeface="Arial"/>
                    <a:cs typeface="Arial"/>
                    <a:sym typeface="Arial"/>
                  </a:endParaRPr>
                </a:p>
              </p:txBody>
            </p:sp>
            <p:pic>
              <p:nvPicPr>
                <p:cNvPr id="128" name="Google Shape;128;g33645278d8f_0_65" title="SHIP Icon and Large Title with full name (tango).png"/>
                <p:cNvPicPr preferRelativeResize="0"/>
                <p:nvPr/>
              </p:nvPicPr>
              <p:blipFill rotWithShape="1">
                <a:blip r:embed="rId5">
                  <a:alphaModFix/>
                </a:blip>
                <a:srcRect b="0" l="0" r="0" t="0"/>
                <a:stretch/>
              </p:blipFill>
              <p:spPr>
                <a:xfrm>
                  <a:off x="9496382" y="1549075"/>
                  <a:ext cx="469125" cy="469125"/>
                </a:xfrm>
                <a:prstGeom prst="rect">
                  <a:avLst/>
                </a:prstGeom>
                <a:noFill/>
                <a:ln>
                  <a:noFill/>
                </a:ln>
              </p:spPr>
            </p:pic>
            <p:pic>
              <p:nvPicPr>
                <p:cNvPr id="129" name="Google Shape;129;g33645278d8f_0_65" title="Logo_FullColoourPNG.png"/>
                <p:cNvPicPr preferRelativeResize="0"/>
                <p:nvPr/>
              </p:nvPicPr>
              <p:blipFill rotWithShape="1">
                <a:blip r:embed="rId3">
                  <a:alphaModFix/>
                </a:blip>
                <a:srcRect b="0" l="0" r="0" t="0"/>
                <a:stretch/>
              </p:blipFill>
              <p:spPr>
                <a:xfrm>
                  <a:off x="9496375" y="2161475"/>
                  <a:ext cx="756977" cy="135975"/>
                </a:xfrm>
                <a:prstGeom prst="rect">
                  <a:avLst/>
                </a:prstGeom>
                <a:noFill/>
                <a:ln>
                  <a:noFill/>
                </a:ln>
              </p:spPr>
            </p:pic>
            <p:pic>
              <p:nvPicPr>
                <p:cNvPr id="130" name="Google Shape;130;g33645278d8f_0_65" title="cassa-logo-2x.png"/>
                <p:cNvPicPr preferRelativeResize="0"/>
                <p:nvPr/>
              </p:nvPicPr>
              <p:blipFill rotWithShape="1">
                <a:blip r:embed="rId6">
                  <a:alphaModFix/>
                </a:blip>
                <a:srcRect b="0" l="0" r="0" t="0"/>
                <a:stretch/>
              </p:blipFill>
              <p:spPr>
                <a:xfrm>
                  <a:off x="9496375" y="2593988"/>
                  <a:ext cx="469125" cy="162626"/>
                </a:xfrm>
                <a:prstGeom prst="rect">
                  <a:avLst/>
                </a:prstGeom>
                <a:noFill/>
                <a:ln>
                  <a:noFill/>
                </a:ln>
              </p:spPr>
            </p:pic>
          </p:grpSp>
        </p:grpSp>
        <p:sp>
          <p:nvSpPr>
            <p:cNvPr id="131" name="Google Shape;131;g33645278d8f_0_65"/>
            <p:cNvSpPr/>
            <p:nvPr/>
          </p:nvSpPr>
          <p:spPr>
            <a:xfrm>
              <a:off x="9574000" y="1002259"/>
              <a:ext cx="3101700" cy="789000"/>
            </a:xfrm>
            <a:prstGeom prst="rightArrow">
              <a:avLst>
                <a:gd fmla="val 50000" name="adj1"/>
                <a:gd fmla="val 50000" name="adj2"/>
              </a:avLst>
            </a:prstGeom>
            <a:solidFill>
              <a:srgbClr val="5CC7D4"/>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STAGE TWO: COLLECT &amp; STORE</a:t>
              </a:r>
              <a:endParaRPr b="1" i="0" sz="1400" u="none" cap="none" strike="noStrike">
                <a:solidFill>
                  <a:srgbClr val="000000"/>
                </a:solidFill>
                <a:latin typeface="Arial"/>
                <a:ea typeface="Arial"/>
                <a:cs typeface="Arial"/>
                <a:sym typeface="Arial"/>
              </a:endParaRPr>
            </a:p>
          </p:txBody>
        </p:sp>
        <p:grpSp>
          <p:nvGrpSpPr>
            <p:cNvPr id="132" name="Google Shape;132;g33645278d8f_0_65"/>
            <p:cNvGrpSpPr/>
            <p:nvPr/>
          </p:nvGrpSpPr>
          <p:grpSpPr>
            <a:xfrm>
              <a:off x="9574001" y="1843930"/>
              <a:ext cx="3912640" cy="1334073"/>
              <a:chOff x="6600775" y="1549087"/>
              <a:chExt cx="3652577" cy="1288213"/>
            </a:xfrm>
          </p:grpSpPr>
          <p:sp>
            <p:nvSpPr>
              <p:cNvPr id="133" name="Google Shape;133;g33645278d8f_0_65"/>
              <p:cNvSpPr/>
              <p:nvPr/>
            </p:nvSpPr>
            <p:spPr>
              <a:xfrm>
                <a:off x="6600775" y="162165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June: Org. Change Management  </a:t>
                </a:r>
                <a:endParaRPr b="1" i="0" sz="1200" u="none" cap="none" strike="noStrike">
                  <a:solidFill>
                    <a:srgbClr val="000000"/>
                  </a:solidFill>
                  <a:latin typeface="Arial"/>
                  <a:ea typeface="Arial"/>
                  <a:cs typeface="Arial"/>
                  <a:sym typeface="Arial"/>
                </a:endParaRPr>
              </a:p>
            </p:txBody>
          </p:sp>
          <p:sp>
            <p:nvSpPr>
              <p:cNvPr id="134" name="Google Shape;134;g33645278d8f_0_65"/>
              <p:cNvSpPr/>
              <p:nvPr/>
            </p:nvSpPr>
            <p:spPr>
              <a:xfrm>
                <a:off x="6600775" y="2067475"/>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July: Data Infrastructure  </a:t>
                </a:r>
                <a:endParaRPr b="1" i="0" sz="1200" u="none" cap="none" strike="noStrike">
                  <a:solidFill>
                    <a:srgbClr val="000000"/>
                  </a:solidFill>
                  <a:latin typeface="Arial"/>
                  <a:ea typeface="Arial"/>
                  <a:cs typeface="Arial"/>
                  <a:sym typeface="Arial"/>
                </a:endParaRPr>
              </a:p>
            </p:txBody>
          </p:sp>
          <p:sp>
            <p:nvSpPr>
              <p:cNvPr id="135" name="Google Shape;135;g33645278d8f_0_65"/>
              <p:cNvSpPr/>
              <p:nvPr/>
            </p:nvSpPr>
            <p:spPr>
              <a:xfrm>
                <a:off x="6600775" y="251330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July: CoP</a:t>
                </a:r>
                <a:endParaRPr b="1" i="0" sz="1400" u="none" cap="none" strike="noStrike">
                  <a:solidFill>
                    <a:srgbClr val="000000"/>
                  </a:solidFill>
                  <a:latin typeface="Arial"/>
                  <a:ea typeface="Arial"/>
                  <a:cs typeface="Arial"/>
                  <a:sym typeface="Arial"/>
                </a:endParaRPr>
              </a:p>
            </p:txBody>
          </p:sp>
          <p:pic>
            <p:nvPicPr>
              <p:cNvPr id="136" name="Google Shape;136;g33645278d8f_0_65" title="SHIP Icon and Large Title with full name (tango).png"/>
              <p:cNvPicPr preferRelativeResize="0"/>
              <p:nvPr/>
            </p:nvPicPr>
            <p:blipFill rotWithShape="1">
              <a:blip r:embed="rId5">
                <a:alphaModFix/>
              </a:blip>
              <a:srcRect b="0" l="0" r="0" t="0"/>
              <a:stretch/>
            </p:blipFill>
            <p:spPr>
              <a:xfrm>
                <a:off x="9640310" y="1549087"/>
                <a:ext cx="469125" cy="469125"/>
              </a:xfrm>
              <a:prstGeom prst="rect">
                <a:avLst/>
              </a:prstGeom>
              <a:noFill/>
              <a:ln>
                <a:noFill/>
              </a:ln>
            </p:spPr>
          </p:pic>
          <p:pic>
            <p:nvPicPr>
              <p:cNvPr id="137" name="Google Shape;137;g33645278d8f_0_65" title="Logo_FullColoourPNG.png"/>
              <p:cNvPicPr preferRelativeResize="0"/>
              <p:nvPr/>
            </p:nvPicPr>
            <p:blipFill rotWithShape="1">
              <a:blip r:embed="rId3">
                <a:alphaModFix/>
              </a:blip>
              <a:srcRect b="461280" l="-32580" r="32579" t="-461280"/>
              <a:stretch/>
            </p:blipFill>
            <p:spPr>
              <a:xfrm>
                <a:off x="9496375" y="1719026"/>
                <a:ext cx="756977" cy="135975"/>
              </a:xfrm>
              <a:prstGeom prst="rect">
                <a:avLst/>
              </a:prstGeom>
              <a:noFill/>
              <a:ln>
                <a:noFill/>
              </a:ln>
            </p:spPr>
          </p:pic>
          <p:pic>
            <p:nvPicPr>
              <p:cNvPr id="138" name="Google Shape;138;g33645278d8f_0_65" title="cassa-logo-2x.png"/>
              <p:cNvPicPr preferRelativeResize="0"/>
              <p:nvPr/>
            </p:nvPicPr>
            <p:blipFill rotWithShape="1">
              <a:blip r:embed="rId6">
                <a:alphaModFix/>
              </a:blip>
              <a:srcRect b="0" l="0" r="0" t="0"/>
              <a:stretch/>
            </p:blipFill>
            <p:spPr>
              <a:xfrm>
                <a:off x="9599180" y="2578972"/>
                <a:ext cx="469125" cy="162626"/>
              </a:xfrm>
              <a:prstGeom prst="rect">
                <a:avLst/>
              </a:prstGeom>
              <a:noFill/>
              <a:ln>
                <a:noFill/>
              </a:ln>
            </p:spPr>
          </p:pic>
        </p:grpSp>
        <p:grpSp>
          <p:nvGrpSpPr>
            <p:cNvPr id="139" name="Google Shape;139;g33645278d8f_0_65"/>
            <p:cNvGrpSpPr/>
            <p:nvPr/>
          </p:nvGrpSpPr>
          <p:grpSpPr>
            <a:xfrm>
              <a:off x="1513450" y="2542950"/>
              <a:ext cx="2276400" cy="2096100"/>
              <a:chOff x="629275" y="6127200"/>
              <a:chExt cx="2276400" cy="2096100"/>
            </a:xfrm>
          </p:grpSpPr>
          <p:sp>
            <p:nvSpPr>
              <p:cNvPr id="140" name="Google Shape;140;g33645278d8f_0_65"/>
              <p:cNvSpPr/>
              <p:nvPr/>
            </p:nvSpPr>
            <p:spPr>
              <a:xfrm>
                <a:off x="629275" y="6127200"/>
                <a:ext cx="2276400" cy="2096100"/>
              </a:xfrm>
              <a:prstGeom prst="ellipse">
                <a:avLst/>
              </a:prstGeom>
              <a:solidFill>
                <a:srgbClr val="888888"/>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g33645278d8f_0_65"/>
              <p:cNvSpPr txBox="1"/>
              <p:nvPr/>
            </p:nvSpPr>
            <p:spPr>
              <a:xfrm>
                <a:off x="1086475" y="6561625"/>
                <a:ext cx="1362000" cy="102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FFFFFF"/>
                    </a:solidFill>
                    <a:latin typeface="Arial"/>
                    <a:ea typeface="Arial"/>
                    <a:cs typeface="Arial"/>
                    <a:sym typeface="Arial"/>
                  </a:rPr>
                  <a:t>DATA EQUITY 3.0</a:t>
                </a:r>
                <a:endParaRPr b="0" i="0" sz="2400" u="none" cap="none" strike="noStrike">
                  <a:solidFill>
                    <a:srgbClr val="FFFFFF"/>
                  </a:solidFill>
                  <a:latin typeface="Arial"/>
                  <a:ea typeface="Arial"/>
                  <a:cs typeface="Arial"/>
                  <a:sym typeface="Arial"/>
                </a:endParaRPr>
              </a:p>
            </p:txBody>
          </p:sp>
        </p:grpSp>
        <p:grpSp>
          <p:nvGrpSpPr>
            <p:cNvPr id="142" name="Google Shape;142;g33645278d8f_0_65"/>
            <p:cNvGrpSpPr/>
            <p:nvPr/>
          </p:nvGrpSpPr>
          <p:grpSpPr>
            <a:xfrm>
              <a:off x="5341237" y="3954297"/>
              <a:ext cx="3912640" cy="2175744"/>
              <a:chOff x="5238700" y="1050675"/>
              <a:chExt cx="3652577" cy="2100950"/>
            </a:xfrm>
          </p:grpSpPr>
          <p:sp>
            <p:nvSpPr>
              <p:cNvPr id="143" name="Google Shape;143;g33645278d8f_0_65"/>
              <p:cNvSpPr/>
              <p:nvPr/>
            </p:nvSpPr>
            <p:spPr>
              <a:xfrm>
                <a:off x="5238700" y="1050675"/>
                <a:ext cx="2895600" cy="762000"/>
              </a:xfrm>
              <a:prstGeom prst="rightArrow">
                <a:avLst>
                  <a:gd fmla="val 50000" name="adj1"/>
                  <a:gd fmla="val 50000" name="adj2"/>
                </a:avLst>
              </a:prstGeom>
              <a:solidFill>
                <a:srgbClr val="F9CB9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STAGE THREE: ANALYSIS &amp; INTERPRET </a:t>
                </a:r>
                <a:endParaRPr b="1" i="0" sz="1400" u="none" cap="none" strike="noStrike">
                  <a:solidFill>
                    <a:srgbClr val="000000"/>
                  </a:solidFill>
                  <a:latin typeface="Arial"/>
                  <a:ea typeface="Arial"/>
                  <a:cs typeface="Arial"/>
                  <a:sym typeface="Arial"/>
                </a:endParaRPr>
              </a:p>
            </p:txBody>
          </p:sp>
          <p:grpSp>
            <p:nvGrpSpPr>
              <p:cNvPr id="144" name="Google Shape;144;g33645278d8f_0_65"/>
              <p:cNvGrpSpPr/>
              <p:nvPr/>
            </p:nvGrpSpPr>
            <p:grpSpPr>
              <a:xfrm>
                <a:off x="5238700" y="1863400"/>
                <a:ext cx="3652577" cy="1288225"/>
                <a:chOff x="6600775" y="1549075"/>
                <a:chExt cx="3652577" cy="1288225"/>
              </a:xfrm>
            </p:grpSpPr>
            <p:sp>
              <p:nvSpPr>
                <p:cNvPr id="145" name="Google Shape;145;g33645278d8f_0_65"/>
                <p:cNvSpPr/>
                <p:nvPr/>
              </p:nvSpPr>
              <p:spPr>
                <a:xfrm>
                  <a:off x="6600775" y="162165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August: Trauma Informed Practice</a:t>
                  </a:r>
                  <a:endParaRPr b="1" i="0" sz="1300" u="none" cap="none" strike="noStrike">
                    <a:solidFill>
                      <a:srgbClr val="000000"/>
                    </a:solidFill>
                    <a:latin typeface="Arial"/>
                    <a:ea typeface="Arial"/>
                    <a:cs typeface="Arial"/>
                    <a:sym typeface="Arial"/>
                  </a:endParaRPr>
                </a:p>
              </p:txBody>
            </p:sp>
            <p:sp>
              <p:nvSpPr>
                <p:cNvPr id="146" name="Google Shape;146;g33645278d8f_0_65"/>
                <p:cNvSpPr/>
                <p:nvPr/>
              </p:nvSpPr>
              <p:spPr>
                <a:xfrm>
                  <a:off x="6600775" y="2067475"/>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September: Consent &amp; Privacy </a:t>
                  </a:r>
                  <a:endParaRPr b="1" i="0" sz="1200" u="none" cap="none" strike="noStrike">
                    <a:solidFill>
                      <a:srgbClr val="000000"/>
                    </a:solidFill>
                    <a:latin typeface="Arial"/>
                    <a:ea typeface="Arial"/>
                    <a:cs typeface="Arial"/>
                    <a:sym typeface="Arial"/>
                  </a:endParaRPr>
                </a:p>
              </p:txBody>
            </p:sp>
            <p:sp>
              <p:nvSpPr>
                <p:cNvPr id="147" name="Google Shape;147;g33645278d8f_0_65"/>
                <p:cNvSpPr/>
                <p:nvPr/>
              </p:nvSpPr>
              <p:spPr>
                <a:xfrm>
                  <a:off x="6600775" y="251330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September: CoP</a:t>
                  </a:r>
                  <a:endParaRPr b="1" i="0" sz="1400" u="none" cap="none" strike="noStrike">
                    <a:solidFill>
                      <a:srgbClr val="000000"/>
                    </a:solidFill>
                    <a:latin typeface="Arial"/>
                    <a:ea typeface="Arial"/>
                    <a:cs typeface="Arial"/>
                    <a:sym typeface="Arial"/>
                  </a:endParaRPr>
                </a:p>
              </p:txBody>
            </p:sp>
            <p:pic>
              <p:nvPicPr>
                <p:cNvPr id="148" name="Google Shape;148;g33645278d8f_0_65" title="SHIP Icon and Large Title with full name (tango).png"/>
                <p:cNvPicPr preferRelativeResize="0"/>
                <p:nvPr/>
              </p:nvPicPr>
              <p:blipFill rotWithShape="1">
                <a:blip r:embed="rId5">
                  <a:alphaModFix/>
                </a:blip>
                <a:srcRect b="0" l="0" r="0" t="0"/>
                <a:stretch/>
              </p:blipFill>
              <p:spPr>
                <a:xfrm>
                  <a:off x="9496382" y="1549075"/>
                  <a:ext cx="469125" cy="469125"/>
                </a:xfrm>
                <a:prstGeom prst="rect">
                  <a:avLst/>
                </a:prstGeom>
                <a:noFill/>
                <a:ln>
                  <a:noFill/>
                </a:ln>
              </p:spPr>
            </p:pic>
            <p:pic>
              <p:nvPicPr>
                <p:cNvPr id="149" name="Google Shape;149;g33645278d8f_0_65" title="Logo_FullColoourPNG.png"/>
                <p:cNvPicPr preferRelativeResize="0"/>
                <p:nvPr/>
              </p:nvPicPr>
              <p:blipFill rotWithShape="1">
                <a:blip r:embed="rId3">
                  <a:alphaModFix/>
                </a:blip>
                <a:srcRect b="0" l="0" r="0" t="0"/>
                <a:stretch/>
              </p:blipFill>
              <p:spPr>
                <a:xfrm>
                  <a:off x="9496375" y="2161475"/>
                  <a:ext cx="756977" cy="135975"/>
                </a:xfrm>
                <a:prstGeom prst="rect">
                  <a:avLst/>
                </a:prstGeom>
                <a:noFill/>
                <a:ln>
                  <a:noFill/>
                </a:ln>
              </p:spPr>
            </p:pic>
            <p:pic>
              <p:nvPicPr>
                <p:cNvPr id="150" name="Google Shape;150;g33645278d8f_0_65" title="cassa-logo-2x.png"/>
                <p:cNvPicPr preferRelativeResize="0"/>
                <p:nvPr/>
              </p:nvPicPr>
              <p:blipFill rotWithShape="1">
                <a:blip r:embed="rId6">
                  <a:alphaModFix/>
                </a:blip>
                <a:srcRect b="0" l="0" r="0" t="0"/>
                <a:stretch/>
              </p:blipFill>
              <p:spPr>
                <a:xfrm>
                  <a:off x="9496375" y="2593988"/>
                  <a:ext cx="469125" cy="162626"/>
                </a:xfrm>
                <a:prstGeom prst="rect">
                  <a:avLst/>
                </a:prstGeom>
                <a:noFill/>
                <a:ln>
                  <a:noFill/>
                </a:ln>
              </p:spPr>
            </p:pic>
          </p:grpSp>
        </p:grpSp>
        <p:sp>
          <p:nvSpPr>
            <p:cNvPr id="151" name="Google Shape;151;g33645278d8f_0_65"/>
            <p:cNvSpPr/>
            <p:nvPr/>
          </p:nvSpPr>
          <p:spPr>
            <a:xfrm>
              <a:off x="9574011" y="3859747"/>
              <a:ext cx="3101700" cy="789000"/>
            </a:xfrm>
            <a:prstGeom prst="rightArrow">
              <a:avLst>
                <a:gd fmla="val 50000" name="adj1"/>
                <a:gd fmla="val 50000" name="adj2"/>
              </a:avLst>
            </a:prstGeom>
            <a:solidFill>
              <a:srgbClr val="5CC7D4"/>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STAGE FOUR: SHARE &amp; USE</a:t>
              </a:r>
              <a:endParaRPr b="1" i="0" sz="1400" u="none" cap="none" strike="noStrike">
                <a:solidFill>
                  <a:srgbClr val="000000"/>
                </a:solidFill>
                <a:latin typeface="Arial"/>
                <a:ea typeface="Arial"/>
                <a:cs typeface="Arial"/>
                <a:sym typeface="Arial"/>
              </a:endParaRPr>
            </a:p>
          </p:txBody>
        </p:sp>
        <p:grpSp>
          <p:nvGrpSpPr>
            <p:cNvPr id="152" name="Google Shape;152;g33645278d8f_0_65"/>
            <p:cNvGrpSpPr/>
            <p:nvPr/>
          </p:nvGrpSpPr>
          <p:grpSpPr>
            <a:xfrm>
              <a:off x="9574012" y="4691469"/>
              <a:ext cx="3912640" cy="1344023"/>
              <a:chOff x="6600775" y="1539479"/>
              <a:chExt cx="3652577" cy="1297821"/>
            </a:xfrm>
          </p:grpSpPr>
          <p:sp>
            <p:nvSpPr>
              <p:cNvPr id="153" name="Google Shape;153;g33645278d8f_0_65"/>
              <p:cNvSpPr/>
              <p:nvPr/>
            </p:nvSpPr>
            <p:spPr>
              <a:xfrm>
                <a:off x="6600775" y="162165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October: Uses of Data</a:t>
                </a:r>
                <a:endParaRPr b="1" i="0" sz="1200" u="none" cap="none" strike="noStrike">
                  <a:solidFill>
                    <a:srgbClr val="000000"/>
                  </a:solidFill>
                  <a:latin typeface="Arial"/>
                  <a:ea typeface="Arial"/>
                  <a:cs typeface="Arial"/>
                  <a:sym typeface="Arial"/>
                </a:endParaRPr>
              </a:p>
            </p:txBody>
          </p:sp>
          <p:sp>
            <p:nvSpPr>
              <p:cNvPr id="154" name="Google Shape;154;g33645278d8f_0_65"/>
              <p:cNvSpPr/>
              <p:nvPr/>
            </p:nvSpPr>
            <p:spPr>
              <a:xfrm>
                <a:off x="6600775" y="2067475"/>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November: Data Analysis Framework</a:t>
                </a:r>
                <a:endParaRPr b="1" i="0" sz="1200" u="none" cap="none" strike="noStrike">
                  <a:solidFill>
                    <a:srgbClr val="000000"/>
                  </a:solidFill>
                  <a:latin typeface="Arial"/>
                  <a:ea typeface="Arial"/>
                  <a:cs typeface="Arial"/>
                  <a:sym typeface="Arial"/>
                </a:endParaRPr>
              </a:p>
            </p:txBody>
          </p:sp>
          <p:sp>
            <p:nvSpPr>
              <p:cNvPr id="155" name="Google Shape;155;g33645278d8f_0_65"/>
              <p:cNvSpPr/>
              <p:nvPr/>
            </p:nvSpPr>
            <p:spPr>
              <a:xfrm>
                <a:off x="6600775" y="251330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December: CoP</a:t>
                </a:r>
                <a:endParaRPr b="1" i="0" sz="1400" u="none" cap="none" strike="noStrike">
                  <a:solidFill>
                    <a:srgbClr val="000000"/>
                  </a:solidFill>
                  <a:latin typeface="Arial"/>
                  <a:ea typeface="Arial"/>
                  <a:cs typeface="Arial"/>
                  <a:sym typeface="Arial"/>
                </a:endParaRPr>
              </a:p>
            </p:txBody>
          </p:sp>
          <p:pic>
            <p:nvPicPr>
              <p:cNvPr id="156" name="Google Shape;156;g33645278d8f_0_65" title="SHIP Icon and Large Title with full name (tango).png"/>
              <p:cNvPicPr preferRelativeResize="0"/>
              <p:nvPr/>
            </p:nvPicPr>
            <p:blipFill rotWithShape="1">
              <a:blip r:embed="rId5">
                <a:alphaModFix/>
              </a:blip>
              <a:srcRect b="0" l="0" r="0" t="0"/>
              <a:stretch/>
            </p:blipFill>
            <p:spPr>
              <a:xfrm>
                <a:off x="9496382" y="1539479"/>
                <a:ext cx="469125" cy="469125"/>
              </a:xfrm>
              <a:prstGeom prst="rect">
                <a:avLst/>
              </a:prstGeom>
              <a:noFill/>
              <a:ln>
                <a:noFill/>
              </a:ln>
            </p:spPr>
          </p:pic>
          <p:pic>
            <p:nvPicPr>
              <p:cNvPr id="157" name="Google Shape;157;g33645278d8f_0_65" title="Logo_FullColoourPNG.png"/>
              <p:cNvPicPr preferRelativeResize="0"/>
              <p:nvPr/>
            </p:nvPicPr>
            <p:blipFill rotWithShape="1">
              <a:blip r:embed="rId3">
                <a:alphaModFix/>
              </a:blip>
              <a:srcRect b="0" l="0" r="0" t="0"/>
              <a:stretch/>
            </p:blipFill>
            <p:spPr>
              <a:xfrm>
                <a:off x="9496375" y="2161487"/>
                <a:ext cx="756977" cy="135975"/>
              </a:xfrm>
              <a:prstGeom prst="rect">
                <a:avLst/>
              </a:prstGeom>
              <a:noFill/>
              <a:ln>
                <a:noFill/>
              </a:ln>
            </p:spPr>
          </p:pic>
          <p:pic>
            <p:nvPicPr>
              <p:cNvPr id="158" name="Google Shape;158;g33645278d8f_0_65" title="cassa-logo-2x.png"/>
              <p:cNvPicPr preferRelativeResize="0"/>
              <p:nvPr/>
            </p:nvPicPr>
            <p:blipFill rotWithShape="1">
              <a:blip r:embed="rId6">
                <a:alphaModFix/>
              </a:blip>
              <a:srcRect b="0" l="0" r="0" t="0"/>
              <a:stretch/>
            </p:blipFill>
            <p:spPr>
              <a:xfrm>
                <a:off x="9496375" y="2593988"/>
                <a:ext cx="469125" cy="162626"/>
              </a:xfrm>
              <a:prstGeom prst="rect">
                <a:avLst/>
              </a:prstGeom>
              <a:noFill/>
              <a:ln>
                <a:noFill/>
              </a:ln>
            </p:spPr>
          </p:pic>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36f81830b66_1_6"/>
          <p:cNvSpPr txBox="1"/>
          <p:nvPr>
            <p:ph type="title"/>
          </p:nvPr>
        </p:nvSpPr>
        <p:spPr>
          <a:xfrm>
            <a:off x="1238700" y="1176096"/>
            <a:ext cx="105855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t/>
            </a:r>
            <a:endParaRPr/>
          </a:p>
        </p:txBody>
      </p:sp>
      <p:sp>
        <p:nvSpPr>
          <p:cNvPr id="164" name="Google Shape;164;g36f81830b66_1_6"/>
          <p:cNvSpPr txBox="1"/>
          <p:nvPr>
            <p:ph idx="1" type="body"/>
          </p:nvPr>
        </p:nvSpPr>
        <p:spPr>
          <a:xfrm>
            <a:off x="1238700" y="1765808"/>
            <a:ext cx="11301900" cy="184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t/>
            </a:r>
            <a:endParaRPr/>
          </a:p>
        </p:txBody>
      </p:sp>
      <p:pic>
        <p:nvPicPr>
          <p:cNvPr id="165" name="Google Shape;165;g36f81830b66_1_6"/>
          <p:cNvPicPr preferRelativeResize="0"/>
          <p:nvPr/>
        </p:nvPicPr>
        <p:blipFill rotWithShape="1">
          <a:blip r:embed="rId3">
            <a:alphaModFix/>
          </a:blip>
          <a:srcRect b="0" l="0" r="0" t="0"/>
          <a:stretch/>
        </p:blipFill>
        <p:spPr>
          <a:xfrm>
            <a:off x="0" y="0"/>
            <a:ext cx="13817600" cy="71540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2023-07-06T16:12:42Z</dcterms:created>
  <dc:creator>Salman Allidina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2023-04-11T00:00:00Z</vt:filetime>
  </property>
  <property fmtid="{D5CDD505-2E9C-101B-9397-08002B2CF9AE}" pid="3" name="Creator">
    <vt:lpwstr>Acrobat PDFMaker 22 for Word</vt:lpwstr>
  </property>
  <property fmtid="{D5CDD505-2E9C-101B-9397-08002B2CF9AE}" pid="4" name="LastSaved">
    <vt:filetime>2023-07-06T00:00:00Z</vt:filetime>
  </property>
  <property fmtid="{D5CDD505-2E9C-101B-9397-08002B2CF9AE}" pid="5" name="Producer">
    <vt:lpwstr>Adobe PDF Library 22.3.98</vt:lpwstr>
  </property>
  <property fmtid="{D5CDD505-2E9C-101B-9397-08002B2CF9AE}" pid="6" name="SourceModified">
    <vt:lpwstr>D:20230412003623</vt:lpwstr>
  </property>
</Properties>
</file>