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7772400" cx="13817600"/>
  <p:notesSz cx="10058400" cy="7772400"/>
  <p:embeddedFontLst>
    <p:embeddedFont>
      <p:font typeface="Montserrat"/>
      <p:regular r:id="rId26"/>
      <p:bold r:id="rId27"/>
      <p:italic r:id="rId28"/>
      <p:boldItalic r:id="rId29"/>
    </p:embeddedFont>
    <p:embeddedFont>
      <p:font typeface="Manjari"/>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967">
          <p15:clr>
            <a:srgbClr val="A4A3A4"/>
          </p15:clr>
        </p15:guide>
      </p15:sldGuideLst>
    </p:ext>
    <p:ext uri="GoogleSlidesCustomDataVersion2">
      <go:slidesCustomData xmlns:go="http://customooxmlschemas.google.com/" r:id="rId32" roundtripDataSignature="AMtx7mjHC3OFbEBiEJgBs0ec1zl5yEyii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967"/>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slide" Target="slides/slide20.xml"/><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anjari-bold.fntdata"/><Relationship Id="rId30" Type="http://schemas.openxmlformats.org/officeDocument/2006/relationships/font" Target="fonts/Manjari-regular.fntdata"/><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005825" y="3691875"/>
            <a:ext cx="8046700" cy="3497575"/>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349b3f09945_0_77: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 name="Google Shape;45;g349b3f09945_0_77: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6f5e689451_0_53: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6f5e689451_0_53: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3645278d8f_0_114: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g33645278d8f_0_114: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6f5e689451_0_34: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6f5e689451_0_34: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6f5e689451_0_48: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6f5e689451_0_48: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5a7b1e9f68_0_47: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35a7b1e9f68_0_47: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363784a975_2_78: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3363784a975_2_78: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704943ea30_1_1: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704943ea30_1_1: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6f2a960f47_0_11: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6f2a960f47_0_11: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704943ea30_0_26: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704943ea30_0_26: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704943ea30_0_31: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704943ea30_0_31: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586126e397_1_12: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g3586126e397_1_12: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5a7b1e9f68_0_67: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g35a7b1e9f68_0_67: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586126e397_1_0: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g3586126e397_1_0: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586126e397_1_25: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g3586126e397_1_25: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5a7b1e9f68_0_94: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g35a7b1e9f68_0_94: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3645278d8f_0_58: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g33645278d8f_0_58: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3645278d8f_0_0: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 name="Google Shape;98;g33645278d8f_0_0: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3645278d8f_0_65: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g33645278d8f_0_65:notes"/>
          <p:cNvSpPr txBox="1"/>
          <p:nvPr>
            <p:ph idx="1" type="body"/>
          </p:nvPr>
        </p:nvSpPr>
        <p:spPr>
          <a:xfrm>
            <a:off x="1005825" y="3691875"/>
            <a:ext cx="8046600" cy="34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6f81830b66_1_6:notes"/>
          <p:cNvSpPr/>
          <p:nvPr>
            <p:ph idx="2" type="sldImg"/>
          </p:nvPr>
        </p:nvSpPr>
        <p:spPr>
          <a:xfrm>
            <a:off x="1676725" y="582925"/>
            <a:ext cx="6705900" cy="29148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6f81830b66_1_6: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obj">
  <p:cSld name="OBJECT">
    <p:bg>
      <p:bgPr>
        <a:solidFill>
          <a:schemeClr val="lt1"/>
        </a:solidFill>
      </p:bgPr>
    </p:bg>
    <p:spTree>
      <p:nvGrpSpPr>
        <p:cNvPr id="13" name="Shape 13"/>
        <p:cNvGrpSpPr/>
        <p:nvPr/>
      </p:nvGrpSpPr>
      <p:grpSpPr>
        <a:xfrm>
          <a:off x="0" y="0"/>
          <a:ext cx="0" cy="0"/>
          <a:chOff x="0" y="0"/>
          <a:chExt cx="0" cy="0"/>
        </a:xfrm>
      </p:grpSpPr>
      <p:sp>
        <p:nvSpPr>
          <p:cNvPr id="14" name="Google Shape;14;p28"/>
          <p:cNvSpPr/>
          <p:nvPr/>
        </p:nvSpPr>
        <p:spPr>
          <a:xfrm>
            <a:off x="0" y="968900"/>
            <a:ext cx="5313731" cy="6804025"/>
          </a:xfrm>
          <a:custGeom>
            <a:rect b="b" l="l" r="r" t="t"/>
            <a:pathLst>
              <a:path extrusionOk="0" h="6804025" w="4465320">
                <a:moveTo>
                  <a:pt x="4465320" y="0"/>
                </a:moveTo>
                <a:lnTo>
                  <a:pt x="0" y="0"/>
                </a:lnTo>
                <a:lnTo>
                  <a:pt x="0" y="6803491"/>
                </a:lnTo>
                <a:lnTo>
                  <a:pt x="4465320" y="6803491"/>
                </a:lnTo>
                <a:lnTo>
                  <a:pt x="4465320" y="0"/>
                </a:lnTo>
                <a:close/>
              </a:path>
            </a:pathLst>
          </a:custGeom>
          <a:solidFill>
            <a:srgbClr val="EFA72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 name="Google Shape;15;p28"/>
          <p:cNvSpPr/>
          <p:nvPr/>
        </p:nvSpPr>
        <p:spPr>
          <a:xfrm>
            <a:off x="0" y="0"/>
            <a:ext cx="5313731" cy="968375"/>
          </a:xfrm>
          <a:custGeom>
            <a:rect b="b" l="l" r="r" t="t"/>
            <a:pathLst>
              <a:path extrusionOk="0" h="968375" w="4465320">
                <a:moveTo>
                  <a:pt x="4465320" y="0"/>
                </a:moveTo>
                <a:lnTo>
                  <a:pt x="0" y="0"/>
                </a:lnTo>
                <a:lnTo>
                  <a:pt x="0" y="968298"/>
                </a:lnTo>
                <a:lnTo>
                  <a:pt x="4465320" y="968298"/>
                </a:lnTo>
                <a:lnTo>
                  <a:pt x="4465320" y="0"/>
                </a:lnTo>
                <a:close/>
              </a:path>
            </a:pathLst>
          </a:custGeom>
          <a:solidFill>
            <a:srgbClr val="CCCCC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 name="Google Shape;16;p28"/>
          <p:cNvSpPr txBox="1"/>
          <p:nvPr>
            <p:ph type="ctrTitle"/>
          </p:nvPr>
        </p:nvSpPr>
        <p:spPr>
          <a:xfrm>
            <a:off x="794861" y="2521711"/>
            <a:ext cx="2969400" cy="307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000">
                <a:solidFill>
                  <a:srgbClr val="443E9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8"/>
          <p:cNvSpPr txBox="1"/>
          <p:nvPr>
            <p:ph idx="1" type="subTitle"/>
          </p:nvPr>
        </p:nvSpPr>
        <p:spPr>
          <a:xfrm>
            <a:off x="2072640" y="4352544"/>
            <a:ext cx="9672300" cy="184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12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8"/>
          <p:cNvSpPr txBox="1"/>
          <p:nvPr>
            <p:ph idx="11" type="ftr"/>
          </p:nvPr>
        </p:nvSpPr>
        <p:spPr>
          <a:xfrm>
            <a:off x="4697984" y="7228332"/>
            <a:ext cx="4421700" cy="276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 name="Google Shape;19;p28"/>
          <p:cNvSpPr txBox="1"/>
          <p:nvPr>
            <p:ph idx="10" type="dt"/>
          </p:nvPr>
        </p:nvSpPr>
        <p:spPr>
          <a:xfrm>
            <a:off x="690880" y="7228332"/>
            <a:ext cx="3177900" cy="276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 name="Google Shape;20;p28"/>
          <p:cNvSpPr txBox="1"/>
          <p:nvPr>
            <p:ph idx="12" type="sldNum"/>
          </p:nvPr>
        </p:nvSpPr>
        <p:spPr>
          <a:xfrm>
            <a:off x="12449796" y="6785655"/>
            <a:ext cx="954300" cy="1539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r>
              <a:rPr lang="en-US"/>
              <a:t> of 9</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29"/>
          <p:cNvSpPr txBox="1"/>
          <p:nvPr>
            <p:ph type="title"/>
          </p:nvPr>
        </p:nvSpPr>
        <p:spPr>
          <a:xfrm>
            <a:off x="1238700" y="1176096"/>
            <a:ext cx="10585500" cy="307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000">
                <a:solidFill>
                  <a:srgbClr val="443E9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9"/>
          <p:cNvSpPr txBox="1"/>
          <p:nvPr>
            <p:ph idx="1" type="body"/>
          </p:nvPr>
        </p:nvSpPr>
        <p:spPr>
          <a:xfrm>
            <a:off x="1238700" y="1765808"/>
            <a:ext cx="11301900" cy="1848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0" i="0" sz="1200">
                <a:solidFill>
                  <a:schemeClr val="dk1"/>
                </a:solidFill>
                <a:latin typeface="Arial"/>
                <a:ea typeface="Arial"/>
                <a:cs typeface="Arial"/>
                <a:sym typeface="Aria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4" name="Google Shape;24;p29"/>
          <p:cNvSpPr txBox="1"/>
          <p:nvPr>
            <p:ph idx="11" type="ftr"/>
          </p:nvPr>
        </p:nvSpPr>
        <p:spPr>
          <a:xfrm>
            <a:off x="4697984" y="7228332"/>
            <a:ext cx="4421700" cy="276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 name="Google Shape;25;p29"/>
          <p:cNvSpPr txBox="1"/>
          <p:nvPr>
            <p:ph idx="10" type="dt"/>
          </p:nvPr>
        </p:nvSpPr>
        <p:spPr>
          <a:xfrm>
            <a:off x="690880" y="7228332"/>
            <a:ext cx="3177900" cy="276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 name="Google Shape;26;p29"/>
          <p:cNvSpPr txBox="1"/>
          <p:nvPr>
            <p:ph idx="12" type="sldNum"/>
          </p:nvPr>
        </p:nvSpPr>
        <p:spPr>
          <a:xfrm>
            <a:off x="12449796" y="6785655"/>
            <a:ext cx="954300" cy="1539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r>
              <a:rPr lang="en-US"/>
              <a:t> of 9</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7" name="Shape 27"/>
        <p:cNvGrpSpPr/>
        <p:nvPr/>
      </p:nvGrpSpPr>
      <p:grpSpPr>
        <a:xfrm>
          <a:off x="0" y="0"/>
          <a:ext cx="0" cy="0"/>
          <a:chOff x="0" y="0"/>
          <a:chExt cx="0" cy="0"/>
        </a:xfrm>
      </p:grpSpPr>
      <p:sp>
        <p:nvSpPr>
          <p:cNvPr id="28" name="Google Shape;28;p30"/>
          <p:cNvSpPr txBox="1"/>
          <p:nvPr>
            <p:ph type="title"/>
          </p:nvPr>
        </p:nvSpPr>
        <p:spPr>
          <a:xfrm>
            <a:off x="1238700" y="1176096"/>
            <a:ext cx="10585500" cy="307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000">
                <a:solidFill>
                  <a:srgbClr val="443E9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0"/>
          <p:cNvSpPr txBox="1"/>
          <p:nvPr>
            <p:ph idx="1" type="body"/>
          </p:nvPr>
        </p:nvSpPr>
        <p:spPr>
          <a:xfrm>
            <a:off x="690880" y="1787652"/>
            <a:ext cx="6010800" cy="1848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0" name="Google Shape;30;p30"/>
          <p:cNvSpPr txBox="1"/>
          <p:nvPr>
            <p:ph idx="2" type="body"/>
          </p:nvPr>
        </p:nvSpPr>
        <p:spPr>
          <a:xfrm>
            <a:off x="7116064" y="1787652"/>
            <a:ext cx="6010800" cy="1848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1" name="Google Shape;31;p30"/>
          <p:cNvSpPr txBox="1"/>
          <p:nvPr>
            <p:ph idx="11" type="ftr"/>
          </p:nvPr>
        </p:nvSpPr>
        <p:spPr>
          <a:xfrm>
            <a:off x="4697984" y="7228332"/>
            <a:ext cx="4421700" cy="276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 name="Google Shape;32;p30"/>
          <p:cNvSpPr txBox="1"/>
          <p:nvPr>
            <p:ph idx="10" type="dt"/>
          </p:nvPr>
        </p:nvSpPr>
        <p:spPr>
          <a:xfrm>
            <a:off x="690880" y="7228332"/>
            <a:ext cx="3177900" cy="276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 name="Google Shape;33;p30"/>
          <p:cNvSpPr txBox="1"/>
          <p:nvPr>
            <p:ph idx="12" type="sldNum"/>
          </p:nvPr>
        </p:nvSpPr>
        <p:spPr>
          <a:xfrm>
            <a:off x="12449796" y="6785655"/>
            <a:ext cx="954300" cy="1539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r>
              <a:rPr lang="en-US"/>
              <a:t> of 9</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4" name="Shape 34"/>
        <p:cNvGrpSpPr/>
        <p:nvPr/>
      </p:nvGrpSpPr>
      <p:grpSpPr>
        <a:xfrm>
          <a:off x="0" y="0"/>
          <a:ext cx="0" cy="0"/>
          <a:chOff x="0" y="0"/>
          <a:chExt cx="0" cy="0"/>
        </a:xfrm>
      </p:grpSpPr>
      <p:sp>
        <p:nvSpPr>
          <p:cNvPr id="35" name="Google Shape;35;p31"/>
          <p:cNvSpPr txBox="1"/>
          <p:nvPr>
            <p:ph type="title"/>
          </p:nvPr>
        </p:nvSpPr>
        <p:spPr>
          <a:xfrm>
            <a:off x="1238700" y="1176096"/>
            <a:ext cx="10585500" cy="307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000">
                <a:solidFill>
                  <a:srgbClr val="443E9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1"/>
          <p:cNvSpPr txBox="1"/>
          <p:nvPr>
            <p:ph idx="11" type="ftr"/>
          </p:nvPr>
        </p:nvSpPr>
        <p:spPr>
          <a:xfrm>
            <a:off x="4697984" y="7228332"/>
            <a:ext cx="4421700" cy="276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 name="Google Shape;37;p31"/>
          <p:cNvSpPr txBox="1"/>
          <p:nvPr>
            <p:ph idx="10" type="dt"/>
          </p:nvPr>
        </p:nvSpPr>
        <p:spPr>
          <a:xfrm>
            <a:off x="690880" y="7228332"/>
            <a:ext cx="3177900" cy="276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8" name="Google Shape;38;p31"/>
          <p:cNvSpPr txBox="1"/>
          <p:nvPr>
            <p:ph idx="12" type="sldNum"/>
          </p:nvPr>
        </p:nvSpPr>
        <p:spPr>
          <a:xfrm>
            <a:off x="12449796" y="6785655"/>
            <a:ext cx="954300" cy="1539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r>
              <a:rPr lang="en-US"/>
              <a:t> of 9</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9" name="Shape 39"/>
        <p:cNvGrpSpPr/>
        <p:nvPr/>
      </p:nvGrpSpPr>
      <p:grpSpPr>
        <a:xfrm>
          <a:off x="0" y="0"/>
          <a:ext cx="0" cy="0"/>
          <a:chOff x="0" y="0"/>
          <a:chExt cx="0" cy="0"/>
        </a:xfrm>
      </p:grpSpPr>
      <p:sp>
        <p:nvSpPr>
          <p:cNvPr id="40" name="Google Shape;40;p32"/>
          <p:cNvSpPr txBox="1"/>
          <p:nvPr>
            <p:ph idx="11" type="ftr"/>
          </p:nvPr>
        </p:nvSpPr>
        <p:spPr>
          <a:xfrm>
            <a:off x="4697984" y="7228332"/>
            <a:ext cx="4421700" cy="276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1" name="Google Shape;41;p32"/>
          <p:cNvSpPr txBox="1"/>
          <p:nvPr>
            <p:ph idx="10" type="dt"/>
          </p:nvPr>
        </p:nvSpPr>
        <p:spPr>
          <a:xfrm>
            <a:off x="690880" y="7228332"/>
            <a:ext cx="3177900" cy="276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2" name="Google Shape;42;p32"/>
          <p:cNvSpPr txBox="1"/>
          <p:nvPr>
            <p:ph idx="12" type="sldNum"/>
          </p:nvPr>
        </p:nvSpPr>
        <p:spPr>
          <a:xfrm>
            <a:off x="12449796" y="6785655"/>
            <a:ext cx="954300" cy="1539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r>
              <a:rPr lang="en-US"/>
              <a:t> of 9</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7"/>
          <p:cNvSpPr/>
          <p:nvPr/>
        </p:nvSpPr>
        <p:spPr>
          <a:xfrm>
            <a:off x="0" y="1"/>
            <a:ext cx="12830775" cy="654685"/>
          </a:xfrm>
          <a:custGeom>
            <a:rect b="b" l="l" r="r" t="t"/>
            <a:pathLst>
              <a:path extrusionOk="0" h="654685" w="9348470">
                <a:moveTo>
                  <a:pt x="9348241" y="0"/>
                </a:moveTo>
                <a:lnTo>
                  <a:pt x="0" y="0"/>
                </a:lnTo>
                <a:lnTo>
                  <a:pt x="0" y="654684"/>
                </a:lnTo>
                <a:lnTo>
                  <a:pt x="9348241" y="654684"/>
                </a:lnTo>
                <a:lnTo>
                  <a:pt x="9348241" y="0"/>
                </a:lnTo>
                <a:close/>
              </a:path>
            </a:pathLst>
          </a:custGeom>
          <a:solidFill>
            <a:srgbClr val="EFA72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 name="Google Shape;7;p27"/>
          <p:cNvSpPr/>
          <p:nvPr/>
        </p:nvSpPr>
        <p:spPr>
          <a:xfrm>
            <a:off x="12842359" y="1"/>
            <a:ext cx="974378" cy="654685"/>
          </a:xfrm>
          <a:custGeom>
            <a:rect b="b" l="l" r="r" t="t"/>
            <a:pathLst>
              <a:path extrusionOk="0" h="654685" w="709929">
                <a:moveTo>
                  <a:pt x="709917" y="0"/>
                </a:moveTo>
                <a:lnTo>
                  <a:pt x="0" y="0"/>
                </a:lnTo>
                <a:lnTo>
                  <a:pt x="0" y="654684"/>
                </a:lnTo>
                <a:lnTo>
                  <a:pt x="709917" y="654684"/>
                </a:lnTo>
                <a:lnTo>
                  <a:pt x="709917" y="0"/>
                </a:lnTo>
                <a:close/>
              </a:path>
            </a:pathLst>
          </a:custGeom>
          <a:solidFill>
            <a:srgbClr val="EFA72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 name="Google Shape;8;p27"/>
          <p:cNvSpPr/>
          <p:nvPr/>
        </p:nvSpPr>
        <p:spPr>
          <a:xfrm>
            <a:off x="993663" y="7124979"/>
            <a:ext cx="12812473" cy="647700"/>
          </a:xfrm>
          <a:custGeom>
            <a:rect b="b" l="l" r="r" t="t"/>
            <a:pathLst>
              <a:path extrusionOk="0" h="647700" w="9335135">
                <a:moveTo>
                  <a:pt x="9335071" y="0"/>
                </a:moveTo>
                <a:lnTo>
                  <a:pt x="0" y="0"/>
                </a:lnTo>
                <a:lnTo>
                  <a:pt x="0" y="647420"/>
                </a:lnTo>
                <a:lnTo>
                  <a:pt x="9335071" y="647420"/>
                </a:lnTo>
                <a:lnTo>
                  <a:pt x="9335071" y="0"/>
                </a:lnTo>
                <a:close/>
              </a:path>
            </a:pathLst>
          </a:custGeom>
          <a:solidFill>
            <a:srgbClr val="EFA72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 name="Google Shape;9;p27"/>
          <p:cNvSpPr/>
          <p:nvPr/>
        </p:nvSpPr>
        <p:spPr>
          <a:xfrm>
            <a:off x="1" y="7124979"/>
            <a:ext cx="992681" cy="647700"/>
          </a:xfrm>
          <a:custGeom>
            <a:rect b="b" l="l" r="r" t="t"/>
            <a:pathLst>
              <a:path extrusionOk="0" h="647700" w="723265">
                <a:moveTo>
                  <a:pt x="723252" y="0"/>
                </a:moveTo>
                <a:lnTo>
                  <a:pt x="0" y="0"/>
                </a:lnTo>
                <a:lnTo>
                  <a:pt x="0" y="647420"/>
                </a:lnTo>
                <a:lnTo>
                  <a:pt x="723252" y="647420"/>
                </a:lnTo>
                <a:lnTo>
                  <a:pt x="723252" y="0"/>
                </a:lnTo>
                <a:close/>
              </a:path>
            </a:pathLst>
          </a:custGeom>
          <a:solidFill>
            <a:srgbClr val="EFA72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 name="Google Shape;10;p27"/>
          <p:cNvSpPr txBox="1"/>
          <p:nvPr>
            <p:ph type="title"/>
          </p:nvPr>
        </p:nvSpPr>
        <p:spPr>
          <a:xfrm>
            <a:off x="1238700" y="1176096"/>
            <a:ext cx="10585500" cy="3078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rgbClr val="443E9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7"/>
          <p:cNvSpPr txBox="1"/>
          <p:nvPr>
            <p:ph idx="1" type="body"/>
          </p:nvPr>
        </p:nvSpPr>
        <p:spPr>
          <a:xfrm>
            <a:off x="1238700" y="1765808"/>
            <a:ext cx="11301900" cy="184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12" name="Google Shape;12;p27"/>
          <p:cNvSpPr txBox="1"/>
          <p:nvPr>
            <p:ph idx="12" type="sldNum"/>
          </p:nvPr>
        </p:nvSpPr>
        <p:spPr>
          <a:xfrm>
            <a:off x="12449796" y="6785655"/>
            <a:ext cx="954300" cy="153900"/>
          </a:xfrm>
          <a:prstGeom prst="rect">
            <a:avLst/>
          </a:prstGeom>
          <a:noFill/>
          <a:ln>
            <a:noFill/>
          </a:ln>
        </p:spPr>
        <p:txBody>
          <a:bodyPr anchorCtr="0" anchor="t" bIns="0" lIns="0" spcFirstLastPara="1" rIns="0" wrap="square" tIns="0">
            <a:spAutoFit/>
          </a:bodyPr>
          <a:lstStyle>
            <a:lvl1pPr indent="0" lvl="0"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1pPr>
            <a:lvl2pPr indent="0" lvl="1"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2pPr>
            <a:lvl3pPr indent="0" lvl="2"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3pPr>
            <a:lvl4pPr indent="0" lvl="3"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4pPr>
            <a:lvl5pPr indent="0" lvl="4"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5pPr>
            <a:lvl6pPr indent="0" lvl="5"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6pPr>
            <a:lvl7pPr indent="0" lvl="6"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7pPr>
            <a:lvl8pPr indent="0" lvl="7"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8pPr>
            <a:lvl9pPr indent="0" lvl="8" marL="12700" marR="0" rtl="0" algn="l">
              <a:lnSpc>
                <a:spcPct val="100000"/>
              </a:lnSpc>
              <a:spcBef>
                <a:spcPts val="0"/>
              </a:spcBef>
              <a:spcAft>
                <a:spcPts val="0"/>
              </a:spcAft>
              <a:buClr>
                <a:srgbClr val="000000"/>
              </a:buClr>
              <a:buSzPts val="1000"/>
              <a:buFont typeface="Arial"/>
              <a:buNone/>
              <a:defRPr b="1" i="0" sz="1000" u="none" cap="none" strike="noStrike">
                <a:solidFill>
                  <a:srgbClr val="443E99"/>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r>
              <a:rPr lang="en-US"/>
              <a:t> of 9</a:t>
            </a:r>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mailto:dataforchange@findhelp.ca"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us02web.zoom.us/meeting/register/PPNcOwpsSHyxZnQYcnzq1A" TargetMode="External"/><Relationship Id="rId4" Type="http://schemas.openxmlformats.org/officeDocument/2006/relationships/hyperlink" Target="https://us02web.zoom.us/meeting/register/PPNcOwpsSHyxZnQYcnzq1A" TargetMode="External"/><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9.jpg"/><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
        <p:nvSpPr>
          <p:cNvPr id="47" name="Google Shape;47;g349b3f09945_0_77"/>
          <p:cNvSpPr txBox="1"/>
          <p:nvPr>
            <p:ph type="ctrTitle"/>
          </p:nvPr>
        </p:nvSpPr>
        <p:spPr>
          <a:xfrm>
            <a:off x="91275" y="1460975"/>
            <a:ext cx="5126100" cy="5974800"/>
          </a:xfrm>
          <a:prstGeom prst="rect">
            <a:avLst/>
          </a:prstGeom>
          <a:noFill/>
          <a:ln>
            <a:noFill/>
          </a:ln>
        </p:spPr>
        <p:txBody>
          <a:bodyPr anchorCtr="0" anchor="t" bIns="0" lIns="0" spcFirstLastPara="1" rIns="0" wrap="square" tIns="48250">
            <a:spAutoFit/>
          </a:bodyPr>
          <a:lstStyle/>
          <a:p>
            <a:pPr indent="0" lvl="0" marL="12700" marR="5080" rtl="0" algn="ctr">
              <a:lnSpc>
                <a:spcPct val="100000"/>
              </a:lnSpc>
              <a:spcBef>
                <a:spcPts val="0"/>
              </a:spcBef>
              <a:spcAft>
                <a:spcPts val="0"/>
              </a:spcAft>
              <a:buSzPts val="1400"/>
              <a:buNone/>
            </a:pPr>
            <a:r>
              <a:rPr b="0" lang="en-US" sz="4800">
                <a:solidFill>
                  <a:schemeClr val="dk1"/>
                </a:solidFill>
                <a:latin typeface="Manjari"/>
                <a:ea typeface="Manjari"/>
                <a:cs typeface="Manjari"/>
                <a:sym typeface="Manjari"/>
              </a:rPr>
              <a:t>D</a:t>
            </a:r>
            <a:r>
              <a:rPr b="0" lang="en-US" sz="4300">
                <a:solidFill>
                  <a:schemeClr val="dk1"/>
                </a:solidFill>
                <a:latin typeface="Manjari"/>
                <a:ea typeface="Manjari"/>
                <a:cs typeface="Manjari"/>
                <a:sym typeface="Manjari"/>
              </a:rPr>
              <a:t>ata</a:t>
            </a:r>
            <a:r>
              <a:rPr b="0" lang="en-US" sz="4800">
                <a:solidFill>
                  <a:schemeClr val="dk1"/>
                </a:solidFill>
                <a:latin typeface="Manjari"/>
                <a:ea typeface="Manjari"/>
                <a:cs typeface="Manjari"/>
                <a:sym typeface="Manjari"/>
              </a:rPr>
              <a:t> f</a:t>
            </a:r>
            <a:r>
              <a:rPr b="0" lang="en-US" sz="4300">
                <a:solidFill>
                  <a:schemeClr val="dk1"/>
                </a:solidFill>
                <a:latin typeface="Manjari"/>
                <a:ea typeface="Manjari"/>
                <a:cs typeface="Manjari"/>
                <a:sym typeface="Manjari"/>
              </a:rPr>
              <a:t>or</a:t>
            </a:r>
            <a:r>
              <a:rPr b="0" lang="en-US" sz="4800">
                <a:solidFill>
                  <a:schemeClr val="dk1"/>
                </a:solidFill>
                <a:latin typeface="Manjari"/>
                <a:ea typeface="Manjari"/>
                <a:cs typeface="Manjari"/>
                <a:sym typeface="Manjari"/>
              </a:rPr>
              <a:t> C</a:t>
            </a:r>
            <a:r>
              <a:rPr b="0" lang="en-US" sz="4300">
                <a:solidFill>
                  <a:schemeClr val="dk1"/>
                </a:solidFill>
                <a:latin typeface="Manjari"/>
                <a:ea typeface="Manjari"/>
                <a:cs typeface="Manjari"/>
                <a:sym typeface="Manjari"/>
              </a:rPr>
              <a:t>hange</a:t>
            </a:r>
            <a:endParaRPr b="0" sz="4300">
              <a:solidFill>
                <a:schemeClr val="dk1"/>
              </a:solidFill>
              <a:latin typeface="Manjari"/>
              <a:ea typeface="Manjari"/>
              <a:cs typeface="Manjari"/>
              <a:sym typeface="Manjari"/>
            </a:endParaRPr>
          </a:p>
          <a:p>
            <a:pPr indent="0" lvl="0" marL="12700" marR="5080" rtl="0" algn="ctr">
              <a:lnSpc>
                <a:spcPct val="100000"/>
              </a:lnSpc>
              <a:spcBef>
                <a:spcPts val="0"/>
              </a:spcBef>
              <a:spcAft>
                <a:spcPts val="0"/>
              </a:spcAft>
              <a:buSzPts val="1400"/>
              <a:buNone/>
            </a:pPr>
            <a:r>
              <a:rPr b="0" lang="en-US" sz="1900">
                <a:solidFill>
                  <a:schemeClr val="dk1"/>
                </a:solidFill>
                <a:latin typeface="Montserrat"/>
                <a:ea typeface="Montserrat"/>
                <a:cs typeface="Montserrat"/>
                <a:sym typeface="Montserrat"/>
              </a:rPr>
              <a:t>Capacity Building Learning Series</a:t>
            </a:r>
            <a:endParaRPr b="0" sz="1900">
              <a:solidFill>
                <a:schemeClr val="dk1"/>
              </a:solidFill>
              <a:latin typeface="Montserrat"/>
              <a:ea typeface="Montserrat"/>
              <a:cs typeface="Montserrat"/>
              <a:sym typeface="Montserrat"/>
            </a:endParaRPr>
          </a:p>
          <a:p>
            <a:pPr indent="0" lvl="0" marL="12700" marR="5080" rtl="0" algn="ctr">
              <a:lnSpc>
                <a:spcPct val="100000"/>
              </a:lnSpc>
              <a:spcBef>
                <a:spcPts val="0"/>
              </a:spcBef>
              <a:spcAft>
                <a:spcPts val="0"/>
              </a:spcAft>
              <a:buSzPts val="1400"/>
              <a:buNone/>
            </a:pPr>
            <a:r>
              <a:t/>
            </a:r>
            <a:endParaRPr b="0" sz="4800">
              <a:solidFill>
                <a:schemeClr val="dk1"/>
              </a:solidFill>
              <a:latin typeface="Montserrat"/>
              <a:ea typeface="Montserrat"/>
              <a:cs typeface="Montserrat"/>
              <a:sym typeface="Montserrat"/>
            </a:endParaRPr>
          </a:p>
          <a:p>
            <a:pPr indent="0" lvl="0" marL="12700" marR="5080" rtl="0" algn="ctr">
              <a:lnSpc>
                <a:spcPct val="100000"/>
              </a:lnSpc>
              <a:spcBef>
                <a:spcPts val="0"/>
              </a:spcBef>
              <a:spcAft>
                <a:spcPts val="0"/>
              </a:spcAft>
              <a:buClr>
                <a:schemeClr val="dk1"/>
              </a:buClr>
              <a:buSzPts val="1400"/>
              <a:buFont typeface="Arial"/>
              <a:buNone/>
            </a:pPr>
            <a:r>
              <a:rPr b="0" i="1" lang="en-US" sz="2400">
                <a:solidFill>
                  <a:schemeClr val="lt1"/>
                </a:solidFill>
              </a:rPr>
              <a:t>From Collection to Care: Practicing</a:t>
            </a:r>
            <a:endParaRPr b="0" i="1" sz="2400">
              <a:solidFill>
                <a:schemeClr val="lt1"/>
              </a:solidFill>
            </a:endParaRPr>
          </a:p>
          <a:p>
            <a:pPr indent="0" lvl="0" marL="12700" marR="5080" rtl="0" algn="ctr">
              <a:lnSpc>
                <a:spcPct val="100000"/>
              </a:lnSpc>
              <a:spcBef>
                <a:spcPts val="0"/>
              </a:spcBef>
              <a:spcAft>
                <a:spcPts val="0"/>
              </a:spcAft>
              <a:buClr>
                <a:schemeClr val="dk1"/>
              </a:buClr>
              <a:buSzPts val="1400"/>
              <a:buFont typeface="Arial"/>
              <a:buNone/>
            </a:pPr>
            <a:r>
              <a:rPr b="0" i="1" lang="en-US" sz="2400">
                <a:solidFill>
                  <a:schemeClr val="lt1"/>
                </a:solidFill>
              </a:rPr>
              <a:t>Data Equity in Every Step</a:t>
            </a:r>
            <a:endParaRPr b="0" i="1" sz="2400">
              <a:solidFill>
                <a:schemeClr val="lt1"/>
              </a:solidFill>
            </a:endParaRPr>
          </a:p>
          <a:p>
            <a:pPr indent="0" lvl="0" marL="12700" marR="5080" rtl="0" algn="ctr">
              <a:lnSpc>
                <a:spcPct val="100000"/>
              </a:lnSpc>
              <a:spcBef>
                <a:spcPts val="0"/>
              </a:spcBef>
              <a:spcAft>
                <a:spcPts val="0"/>
              </a:spcAft>
              <a:buSzPts val="1400"/>
              <a:buNone/>
            </a:pPr>
            <a:r>
              <a:t/>
            </a:r>
            <a:endParaRPr b="0" sz="2400">
              <a:solidFill>
                <a:srgbClr val="FFFFFF"/>
              </a:solidFill>
            </a:endParaRPr>
          </a:p>
          <a:p>
            <a:pPr indent="0" lvl="0" marL="0" marR="5080" rtl="0" algn="ctr">
              <a:lnSpc>
                <a:spcPct val="100000"/>
              </a:lnSpc>
              <a:spcBef>
                <a:spcPts val="0"/>
              </a:spcBef>
              <a:spcAft>
                <a:spcPts val="0"/>
              </a:spcAft>
              <a:buSzPts val="1400"/>
              <a:buNone/>
            </a:pPr>
            <a:r>
              <a:rPr b="0" lang="en-US" sz="1800">
                <a:solidFill>
                  <a:srgbClr val="FFFFFF"/>
                </a:solidFill>
              </a:rPr>
              <a:t>Thursday,</a:t>
            </a:r>
            <a:r>
              <a:rPr b="0" lang="en-US" sz="1800">
                <a:solidFill>
                  <a:srgbClr val="FFFFFF"/>
                </a:solidFill>
              </a:rPr>
              <a:t> July 31, 2025</a:t>
            </a:r>
            <a:endParaRPr b="0" sz="1800">
              <a:solidFill>
                <a:srgbClr val="FFFFFF"/>
              </a:solidFill>
            </a:endParaRPr>
          </a:p>
          <a:p>
            <a:pPr indent="0" lvl="0" marL="0" marR="5080" rtl="0" algn="ctr">
              <a:lnSpc>
                <a:spcPct val="100000"/>
              </a:lnSpc>
              <a:spcBef>
                <a:spcPts val="0"/>
              </a:spcBef>
              <a:spcAft>
                <a:spcPts val="0"/>
              </a:spcAft>
              <a:buSzPts val="1400"/>
              <a:buNone/>
            </a:pPr>
            <a:r>
              <a:rPr b="0" lang="en-US" sz="1800">
                <a:solidFill>
                  <a:srgbClr val="FFFFFF"/>
                </a:solidFill>
              </a:rPr>
              <a:t>1:30pm-3:00pm</a:t>
            </a:r>
            <a:endParaRPr b="0" sz="1800">
              <a:solidFill>
                <a:srgbClr val="FFFFFF"/>
              </a:solidFill>
            </a:endParaRPr>
          </a:p>
          <a:p>
            <a:pPr indent="0" lvl="0" marL="0" marR="5080" rtl="0" algn="ctr">
              <a:lnSpc>
                <a:spcPct val="100000"/>
              </a:lnSpc>
              <a:spcBef>
                <a:spcPts val="0"/>
              </a:spcBef>
              <a:spcAft>
                <a:spcPts val="0"/>
              </a:spcAft>
              <a:buSzPts val="1400"/>
              <a:buNone/>
            </a:pPr>
            <a:r>
              <a:t/>
            </a:r>
            <a:endParaRPr b="0" sz="1800">
              <a:solidFill>
                <a:srgbClr val="FFFFFF"/>
              </a:solidFill>
            </a:endParaRPr>
          </a:p>
          <a:p>
            <a:pPr indent="0" lvl="0" marL="12700" marR="5080" rtl="0" algn="ctr">
              <a:lnSpc>
                <a:spcPct val="100000"/>
              </a:lnSpc>
              <a:spcBef>
                <a:spcPts val="0"/>
              </a:spcBef>
              <a:spcAft>
                <a:spcPts val="0"/>
              </a:spcAft>
              <a:buSzPts val="1400"/>
              <a:buNone/>
            </a:pPr>
            <a:r>
              <a:rPr b="0" lang="en-US" sz="2400">
                <a:solidFill>
                  <a:srgbClr val="FFFFFF"/>
                </a:solidFill>
                <a:latin typeface="Manjari"/>
                <a:ea typeface="Manjari"/>
                <a:cs typeface="Manjari"/>
                <a:sym typeface="Manjari"/>
              </a:rPr>
              <a:t>Presented by: Council of Agencies Serving South Asians (CASSA)</a:t>
            </a:r>
            <a:endParaRPr b="0" sz="2400">
              <a:solidFill>
                <a:srgbClr val="FFFFFF"/>
              </a:solidFill>
              <a:latin typeface="Manjari"/>
              <a:ea typeface="Manjari"/>
              <a:cs typeface="Manjari"/>
              <a:sym typeface="Manjari"/>
            </a:endParaRPr>
          </a:p>
          <a:p>
            <a:pPr indent="0" lvl="0" marL="12700" marR="5080" rtl="0" algn="l">
              <a:lnSpc>
                <a:spcPct val="100000"/>
              </a:lnSpc>
              <a:spcBef>
                <a:spcPts val="0"/>
              </a:spcBef>
              <a:spcAft>
                <a:spcPts val="0"/>
              </a:spcAft>
              <a:buSzPts val="1400"/>
              <a:buNone/>
            </a:pPr>
            <a:r>
              <a:t/>
            </a:r>
            <a:endParaRPr b="0" sz="2400">
              <a:solidFill>
                <a:srgbClr val="FFFFFF"/>
              </a:solidFill>
              <a:latin typeface="Manjari"/>
              <a:ea typeface="Manjari"/>
              <a:cs typeface="Manjari"/>
              <a:sym typeface="Manjari"/>
            </a:endParaRPr>
          </a:p>
          <a:p>
            <a:pPr indent="0" lvl="0" marL="12700" marR="5080" rtl="0" algn="l">
              <a:lnSpc>
                <a:spcPct val="100000"/>
              </a:lnSpc>
              <a:spcBef>
                <a:spcPts val="0"/>
              </a:spcBef>
              <a:spcAft>
                <a:spcPts val="0"/>
              </a:spcAft>
              <a:buSzPts val="1400"/>
              <a:buNone/>
            </a:pPr>
            <a:r>
              <a:t/>
            </a:r>
            <a:endParaRPr b="0" sz="2400">
              <a:solidFill>
                <a:srgbClr val="FFFFFF"/>
              </a:solidFill>
              <a:latin typeface="Manjari"/>
              <a:ea typeface="Manjari"/>
              <a:cs typeface="Manjari"/>
              <a:sym typeface="Manjari"/>
            </a:endParaRPr>
          </a:p>
          <a:p>
            <a:pPr indent="0" lvl="0" marL="12700" marR="5080" rtl="0" algn="l">
              <a:lnSpc>
                <a:spcPct val="100000"/>
              </a:lnSpc>
              <a:spcBef>
                <a:spcPts val="0"/>
              </a:spcBef>
              <a:spcAft>
                <a:spcPts val="0"/>
              </a:spcAft>
              <a:buSzPts val="1400"/>
              <a:buNone/>
            </a:pPr>
            <a:r>
              <a:t/>
            </a:r>
            <a:endParaRPr b="0" sz="2400">
              <a:solidFill>
                <a:srgbClr val="FFFFFF"/>
              </a:solidFill>
            </a:endParaRPr>
          </a:p>
          <a:p>
            <a:pPr indent="0" lvl="0" marL="12700" marR="5080" rtl="0" algn="l">
              <a:lnSpc>
                <a:spcPct val="100000"/>
              </a:lnSpc>
              <a:spcBef>
                <a:spcPts val="0"/>
              </a:spcBef>
              <a:spcAft>
                <a:spcPts val="0"/>
              </a:spcAft>
              <a:buSzPts val="1400"/>
              <a:buNone/>
            </a:pPr>
            <a:r>
              <a:t/>
            </a:r>
            <a:endParaRPr b="0" sz="2400">
              <a:solidFill>
                <a:srgbClr val="FFFFFF"/>
              </a:solidFill>
            </a:endParaRPr>
          </a:p>
        </p:txBody>
      </p:sp>
      <p:pic>
        <p:nvPicPr>
          <p:cNvPr id="48" name="Google Shape;48;g349b3f09945_0_77"/>
          <p:cNvPicPr preferRelativeResize="0"/>
          <p:nvPr/>
        </p:nvPicPr>
        <p:blipFill rotWithShape="1">
          <a:blip r:embed="rId3">
            <a:alphaModFix/>
          </a:blip>
          <a:srcRect b="0" l="0" r="0" t="0"/>
          <a:stretch/>
        </p:blipFill>
        <p:spPr>
          <a:xfrm>
            <a:off x="9161913" y="6952525"/>
            <a:ext cx="1091192" cy="447000"/>
          </a:xfrm>
          <a:prstGeom prst="rect">
            <a:avLst/>
          </a:prstGeom>
          <a:noFill/>
          <a:ln>
            <a:noFill/>
          </a:ln>
        </p:spPr>
      </p:pic>
      <p:sp>
        <p:nvSpPr>
          <p:cNvPr id="49" name="Google Shape;49;g349b3f09945_0_77"/>
          <p:cNvSpPr/>
          <p:nvPr/>
        </p:nvSpPr>
        <p:spPr>
          <a:xfrm flipH="1" rot="10800000">
            <a:off x="5310050" y="6403610"/>
            <a:ext cx="8515464" cy="66040"/>
          </a:xfrm>
          <a:custGeom>
            <a:rect b="b" l="l" r="r" t="t"/>
            <a:pathLst>
              <a:path extrusionOk="0" h="12700" w="5593080">
                <a:moveTo>
                  <a:pt x="0" y="12700"/>
                </a:moveTo>
                <a:lnTo>
                  <a:pt x="5593078" y="12700"/>
                </a:lnTo>
                <a:lnTo>
                  <a:pt x="5593078" y="0"/>
                </a:lnTo>
                <a:lnTo>
                  <a:pt x="0" y="0"/>
                </a:lnTo>
                <a:lnTo>
                  <a:pt x="0" y="12700"/>
                </a:lnTo>
                <a:close/>
              </a:path>
            </a:pathLst>
          </a:custGeom>
          <a:solidFill>
            <a:srgbClr val="EFA72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0" name="Google Shape;50;g349b3f09945_0_77"/>
          <p:cNvPicPr preferRelativeResize="0"/>
          <p:nvPr/>
        </p:nvPicPr>
        <p:blipFill rotWithShape="1">
          <a:blip r:embed="rId4">
            <a:alphaModFix/>
          </a:blip>
          <a:srcRect b="24301" l="5170" r="4901" t="9302"/>
          <a:stretch/>
        </p:blipFill>
        <p:spPr>
          <a:xfrm>
            <a:off x="10600513" y="6988772"/>
            <a:ext cx="1847187" cy="374525"/>
          </a:xfrm>
          <a:prstGeom prst="rect">
            <a:avLst/>
          </a:prstGeom>
          <a:noFill/>
          <a:ln>
            <a:noFill/>
          </a:ln>
        </p:spPr>
      </p:pic>
      <p:pic>
        <p:nvPicPr>
          <p:cNvPr id="51" name="Google Shape;51;g349b3f09945_0_77"/>
          <p:cNvPicPr preferRelativeResize="0"/>
          <p:nvPr/>
        </p:nvPicPr>
        <p:blipFill rotWithShape="1">
          <a:blip r:embed="rId5">
            <a:alphaModFix/>
          </a:blip>
          <a:srcRect b="0" l="0" r="0" t="0"/>
          <a:stretch/>
        </p:blipFill>
        <p:spPr>
          <a:xfrm>
            <a:off x="12622096" y="7021800"/>
            <a:ext cx="994055" cy="308475"/>
          </a:xfrm>
          <a:prstGeom prst="rect">
            <a:avLst/>
          </a:prstGeom>
          <a:noFill/>
          <a:ln>
            <a:noFill/>
          </a:ln>
        </p:spPr>
      </p:pic>
      <p:pic>
        <p:nvPicPr>
          <p:cNvPr id="52" name="Google Shape;52;g349b3f09945_0_77"/>
          <p:cNvPicPr preferRelativeResize="0"/>
          <p:nvPr/>
        </p:nvPicPr>
        <p:blipFill rotWithShape="1">
          <a:blip r:embed="rId6">
            <a:alphaModFix/>
          </a:blip>
          <a:srcRect b="0" l="0" r="0" t="0"/>
          <a:stretch/>
        </p:blipFill>
        <p:spPr>
          <a:xfrm>
            <a:off x="6276900" y="1667775"/>
            <a:ext cx="6581775" cy="3114675"/>
          </a:xfrm>
          <a:prstGeom prst="rect">
            <a:avLst/>
          </a:prstGeom>
          <a:noFill/>
          <a:ln>
            <a:noFill/>
          </a:ln>
        </p:spPr>
      </p:pic>
      <p:sp>
        <p:nvSpPr>
          <p:cNvPr id="53" name="Google Shape;53;g349b3f09945_0_77"/>
          <p:cNvSpPr txBox="1"/>
          <p:nvPr/>
        </p:nvSpPr>
        <p:spPr>
          <a:xfrm>
            <a:off x="10600525" y="6531588"/>
            <a:ext cx="1673400" cy="24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Supported by:</a:t>
            </a:r>
            <a:endParaRPr b="1" i="0" sz="1200" u="none" cap="none" strike="noStrike">
              <a:solidFill>
                <a:schemeClr val="dk1"/>
              </a:solidFill>
              <a:latin typeface="Arial"/>
              <a:ea typeface="Arial"/>
              <a:cs typeface="Arial"/>
              <a:sym typeface="Arial"/>
            </a:endParaRPr>
          </a:p>
        </p:txBody>
      </p:sp>
      <p:sp>
        <p:nvSpPr>
          <p:cNvPr id="54" name="Google Shape;54;g349b3f09945_0_77"/>
          <p:cNvSpPr txBox="1"/>
          <p:nvPr/>
        </p:nvSpPr>
        <p:spPr>
          <a:xfrm>
            <a:off x="5407400" y="6531588"/>
            <a:ext cx="1673400" cy="24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In Partnership With:</a:t>
            </a:r>
            <a:endParaRPr b="1" i="0" sz="1200" u="none" cap="none" strike="noStrike">
              <a:solidFill>
                <a:schemeClr val="dk1"/>
              </a:solidFill>
              <a:latin typeface="Arial"/>
              <a:ea typeface="Arial"/>
              <a:cs typeface="Arial"/>
              <a:sym typeface="Arial"/>
            </a:endParaRPr>
          </a:p>
        </p:txBody>
      </p:sp>
      <p:pic>
        <p:nvPicPr>
          <p:cNvPr id="55" name="Google Shape;55;g349b3f09945_0_77" title="SHIP Logo - FULL - Black.png"/>
          <p:cNvPicPr preferRelativeResize="0"/>
          <p:nvPr/>
        </p:nvPicPr>
        <p:blipFill rotWithShape="1">
          <a:blip r:embed="rId7">
            <a:alphaModFix/>
          </a:blip>
          <a:srcRect b="0" l="0" r="0" t="0"/>
          <a:stretch/>
        </p:blipFill>
        <p:spPr>
          <a:xfrm>
            <a:off x="7941974" y="6843811"/>
            <a:ext cx="1153900" cy="519501"/>
          </a:xfrm>
          <a:prstGeom prst="rect">
            <a:avLst/>
          </a:prstGeom>
          <a:noFill/>
          <a:ln>
            <a:noFill/>
          </a:ln>
        </p:spPr>
      </p:pic>
      <p:pic>
        <p:nvPicPr>
          <p:cNvPr id="56" name="Google Shape;56;g349b3f09945_0_77" title="Logo_FullCOlour_StackedPNG.png"/>
          <p:cNvPicPr preferRelativeResize="0"/>
          <p:nvPr/>
        </p:nvPicPr>
        <p:blipFill rotWithShape="1">
          <a:blip r:embed="rId8">
            <a:alphaModFix/>
          </a:blip>
          <a:srcRect b="0" l="0" r="0" t="0"/>
          <a:stretch/>
        </p:blipFill>
        <p:spPr>
          <a:xfrm>
            <a:off x="6629575" y="7021799"/>
            <a:ext cx="1120143" cy="308476"/>
          </a:xfrm>
          <a:prstGeom prst="rect">
            <a:avLst/>
          </a:prstGeom>
          <a:noFill/>
          <a:ln>
            <a:noFill/>
          </a:ln>
        </p:spPr>
      </p:pic>
      <p:pic>
        <p:nvPicPr>
          <p:cNvPr id="57" name="Google Shape;57;g349b3f09945_0_77" title="cassalogo-withfullname.png"/>
          <p:cNvPicPr preferRelativeResize="0"/>
          <p:nvPr/>
        </p:nvPicPr>
        <p:blipFill rotWithShape="1">
          <a:blip r:embed="rId9">
            <a:alphaModFix/>
          </a:blip>
          <a:srcRect b="0" l="0" r="0" t="0"/>
          <a:stretch/>
        </p:blipFill>
        <p:spPr>
          <a:xfrm>
            <a:off x="5510573" y="6916276"/>
            <a:ext cx="926761" cy="519499"/>
          </a:xfrm>
          <a:prstGeom prst="rect">
            <a:avLst/>
          </a:prstGeom>
          <a:noFill/>
          <a:ln>
            <a:noFill/>
          </a:ln>
        </p:spPr>
      </p:pic>
      <p:pic>
        <p:nvPicPr>
          <p:cNvPr id="58" name="Google Shape;58;g349b3f09945_0_77" title="cassalogo-withfullname.png"/>
          <p:cNvPicPr preferRelativeResize="0"/>
          <p:nvPr/>
        </p:nvPicPr>
        <p:blipFill rotWithShape="1">
          <a:blip r:embed="rId9">
            <a:alphaModFix/>
          </a:blip>
          <a:srcRect b="0" l="0" r="0" t="0"/>
          <a:stretch/>
        </p:blipFill>
        <p:spPr>
          <a:xfrm>
            <a:off x="1772700" y="6183649"/>
            <a:ext cx="1673400" cy="9380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36f5e689451_0_53"/>
          <p:cNvSpPr txBox="1"/>
          <p:nvPr>
            <p:ph type="title"/>
          </p:nvPr>
        </p:nvSpPr>
        <p:spPr>
          <a:xfrm>
            <a:off x="1238700" y="1176096"/>
            <a:ext cx="10585500" cy="30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r</a:t>
            </a:r>
            <a:endParaRPr/>
          </a:p>
        </p:txBody>
      </p:sp>
      <p:sp>
        <p:nvSpPr>
          <p:cNvPr id="171" name="Google Shape;171;g36f5e689451_0_53"/>
          <p:cNvSpPr txBox="1"/>
          <p:nvPr>
            <p:ph idx="1" type="body"/>
          </p:nvPr>
        </p:nvSpPr>
        <p:spPr>
          <a:xfrm>
            <a:off x="1238700" y="1765808"/>
            <a:ext cx="11301900" cy="18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id="172" name="Google Shape;172;g36f5e689451_0_53"/>
          <p:cNvPicPr preferRelativeResize="0"/>
          <p:nvPr/>
        </p:nvPicPr>
        <p:blipFill>
          <a:blip r:embed="rId3">
            <a:alphaModFix/>
          </a:blip>
          <a:stretch>
            <a:fillRect/>
          </a:stretch>
        </p:blipFill>
        <p:spPr>
          <a:xfrm>
            <a:off x="0" y="0"/>
            <a:ext cx="13817601" cy="72205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33645278d8f_0_114"/>
          <p:cNvSpPr txBox="1"/>
          <p:nvPr/>
        </p:nvSpPr>
        <p:spPr>
          <a:xfrm>
            <a:off x="775300" y="930350"/>
            <a:ext cx="5892300" cy="70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US" sz="3000">
                <a:solidFill>
                  <a:srgbClr val="191919"/>
                </a:solidFill>
              </a:rPr>
              <a:t>Community of Practice (CoP)</a:t>
            </a:r>
            <a:endParaRPr b="0" i="0" sz="2800" u="none" cap="none" strike="noStrike">
              <a:solidFill>
                <a:schemeClr val="dk1"/>
              </a:solidFill>
              <a:latin typeface="Arial"/>
              <a:ea typeface="Arial"/>
              <a:cs typeface="Arial"/>
              <a:sym typeface="Arial"/>
            </a:endParaRPr>
          </a:p>
        </p:txBody>
      </p:sp>
      <p:sp>
        <p:nvSpPr>
          <p:cNvPr id="178" name="Google Shape;178;g33645278d8f_0_114"/>
          <p:cNvSpPr txBox="1"/>
          <p:nvPr/>
        </p:nvSpPr>
        <p:spPr>
          <a:xfrm>
            <a:off x="775300" y="1775825"/>
            <a:ext cx="11303100" cy="3201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chemeClr val="dk1"/>
              </a:buClr>
              <a:buSzPts val="2800"/>
              <a:buChar char="●"/>
            </a:pPr>
            <a:r>
              <a:rPr b="1" lang="en-US" sz="2800">
                <a:solidFill>
                  <a:schemeClr val="dk1"/>
                </a:solidFill>
              </a:rPr>
              <a:t>Purpose of a CoP:</a:t>
            </a:r>
            <a:endParaRPr b="1" sz="2800">
              <a:solidFill>
                <a:schemeClr val="dk1"/>
              </a:solidFill>
            </a:endParaRPr>
          </a:p>
          <a:p>
            <a:pPr indent="-406400" lvl="1" marL="914400" rtl="0" algn="l">
              <a:spcBef>
                <a:spcPts val="0"/>
              </a:spcBef>
              <a:spcAft>
                <a:spcPts val="0"/>
              </a:spcAft>
              <a:buClr>
                <a:schemeClr val="dk1"/>
              </a:buClr>
              <a:buSzPts val="2800"/>
              <a:buChar char="○"/>
            </a:pPr>
            <a:r>
              <a:rPr b="1" lang="en-US" sz="2800">
                <a:solidFill>
                  <a:schemeClr val="dk1"/>
                </a:solidFill>
              </a:rPr>
              <a:t>Collective Learning:</a:t>
            </a:r>
            <a:r>
              <a:rPr lang="en-US" sz="2800">
                <a:solidFill>
                  <a:schemeClr val="dk1"/>
                </a:solidFill>
              </a:rPr>
              <a:t> Foster collaboration, knowledge exchange, and leadership development among leaders within the non-profit sector.</a:t>
            </a:r>
            <a:endParaRPr sz="2800">
              <a:solidFill>
                <a:schemeClr val="dk1"/>
              </a:solidFill>
            </a:endParaRPr>
          </a:p>
          <a:p>
            <a:pPr indent="-406400" lvl="1" marL="914400" rtl="0" algn="l">
              <a:spcBef>
                <a:spcPts val="0"/>
              </a:spcBef>
              <a:spcAft>
                <a:spcPts val="0"/>
              </a:spcAft>
              <a:buClr>
                <a:schemeClr val="dk1"/>
              </a:buClr>
              <a:buSzPts val="2800"/>
              <a:buChar char="○"/>
            </a:pPr>
            <a:r>
              <a:rPr b="1" lang="en-US" sz="2800">
                <a:solidFill>
                  <a:schemeClr val="dk1"/>
                </a:solidFill>
              </a:rPr>
              <a:t>Collective Sharing: </a:t>
            </a:r>
            <a:r>
              <a:rPr lang="en-US" sz="2800">
                <a:solidFill>
                  <a:schemeClr val="dk1"/>
                </a:solidFill>
              </a:rPr>
              <a:t>Challenges, innovations, and strategies in non-profit leadership, governance, funding and impact.</a:t>
            </a:r>
            <a:endParaRPr sz="2800">
              <a:solidFill>
                <a:schemeClr val="dk1"/>
              </a:solidFill>
            </a:endParaRPr>
          </a:p>
          <a:p>
            <a:pPr indent="0" lvl="0" marL="457200" rtl="0" algn="l">
              <a:spcBef>
                <a:spcPts val="0"/>
              </a:spcBef>
              <a:spcAft>
                <a:spcPts val="0"/>
              </a:spcAft>
              <a:buNone/>
            </a:pPr>
            <a:r>
              <a:t/>
            </a:r>
            <a:endParaRPr sz="28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36f5e689451_0_34"/>
          <p:cNvSpPr txBox="1"/>
          <p:nvPr>
            <p:ph type="title"/>
          </p:nvPr>
        </p:nvSpPr>
        <p:spPr>
          <a:xfrm>
            <a:off x="1238700" y="1176096"/>
            <a:ext cx="10585500" cy="7695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US" sz="3000">
                <a:solidFill>
                  <a:srgbClr val="191919"/>
                </a:solidFill>
              </a:rPr>
              <a:t>Community of Practice (CoP) </a:t>
            </a:r>
            <a:endParaRPr b="0" sz="2800">
              <a:solidFill>
                <a:schemeClr val="dk1"/>
              </a:solidFill>
            </a:endParaRPr>
          </a:p>
          <a:p>
            <a:pPr indent="0" lvl="0" marL="0" rtl="0" algn="l">
              <a:spcBef>
                <a:spcPts val="0"/>
              </a:spcBef>
              <a:spcAft>
                <a:spcPts val="0"/>
              </a:spcAft>
              <a:buNone/>
            </a:pPr>
            <a:r>
              <a:t/>
            </a:r>
            <a:endParaRPr/>
          </a:p>
        </p:txBody>
      </p:sp>
      <p:sp>
        <p:nvSpPr>
          <p:cNvPr id="184" name="Google Shape;184;g36f5e689451_0_34"/>
          <p:cNvSpPr txBox="1"/>
          <p:nvPr>
            <p:ph idx="1" type="body"/>
          </p:nvPr>
        </p:nvSpPr>
        <p:spPr>
          <a:xfrm>
            <a:off x="992350" y="1864333"/>
            <a:ext cx="11301900" cy="3447900"/>
          </a:xfrm>
          <a:prstGeom prst="rect">
            <a:avLst/>
          </a:prstGeom>
        </p:spPr>
        <p:txBody>
          <a:bodyPr anchorCtr="0" anchor="t" bIns="0" lIns="0" spcFirstLastPara="1" rIns="0" wrap="square" tIns="0">
            <a:spAutoFit/>
          </a:bodyPr>
          <a:lstStyle/>
          <a:p>
            <a:pPr indent="-406400" lvl="0" marL="457200" rtl="0" algn="l">
              <a:spcBef>
                <a:spcPts val="0"/>
              </a:spcBef>
              <a:spcAft>
                <a:spcPts val="0"/>
              </a:spcAft>
              <a:buClr>
                <a:schemeClr val="dk1"/>
              </a:buClr>
              <a:buSzPts val="2800"/>
              <a:buChar char="●"/>
            </a:pPr>
            <a:r>
              <a:rPr b="1" lang="en-US" sz="2800"/>
              <a:t>Ground Rules for CoP</a:t>
            </a:r>
            <a:endParaRPr b="1" sz="2800"/>
          </a:p>
          <a:p>
            <a:pPr indent="-406400" lvl="1" marL="914400" rtl="0" algn="l">
              <a:lnSpc>
                <a:spcPct val="150000"/>
              </a:lnSpc>
              <a:spcBef>
                <a:spcPts val="0"/>
              </a:spcBef>
              <a:spcAft>
                <a:spcPts val="0"/>
              </a:spcAft>
              <a:buClr>
                <a:schemeClr val="dk1"/>
              </a:buClr>
              <a:buSzPts val="2800"/>
              <a:buChar char="○"/>
            </a:pPr>
            <a:r>
              <a:rPr lang="en-US" sz="2800">
                <a:solidFill>
                  <a:schemeClr val="dk1"/>
                </a:solidFill>
                <a:latin typeface="Arial"/>
                <a:ea typeface="Arial"/>
                <a:cs typeface="Arial"/>
                <a:sym typeface="Arial"/>
              </a:rPr>
              <a:t>Brave spaces and building trust</a:t>
            </a:r>
            <a:endParaRPr sz="2800">
              <a:solidFill>
                <a:schemeClr val="dk1"/>
              </a:solidFill>
              <a:latin typeface="Arial"/>
              <a:ea typeface="Arial"/>
              <a:cs typeface="Arial"/>
              <a:sym typeface="Arial"/>
            </a:endParaRPr>
          </a:p>
          <a:p>
            <a:pPr indent="-406400" lvl="1" marL="914400" rtl="0" algn="l">
              <a:lnSpc>
                <a:spcPct val="150000"/>
              </a:lnSpc>
              <a:spcBef>
                <a:spcPts val="0"/>
              </a:spcBef>
              <a:spcAft>
                <a:spcPts val="0"/>
              </a:spcAft>
              <a:buClr>
                <a:schemeClr val="dk1"/>
              </a:buClr>
              <a:buSzPts val="2800"/>
              <a:buChar char="○"/>
            </a:pPr>
            <a:r>
              <a:rPr lang="en-US" sz="2800">
                <a:solidFill>
                  <a:schemeClr val="dk1"/>
                </a:solidFill>
                <a:latin typeface="Arial"/>
                <a:ea typeface="Arial"/>
                <a:cs typeface="Arial"/>
                <a:sym typeface="Arial"/>
              </a:rPr>
              <a:t>Respectful communication</a:t>
            </a:r>
            <a:endParaRPr sz="2800">
              <a:solidFill>
                <a:schemeClr val="dk1"/>
              </a:solidFill>
              <a:latin typeface="Arial"/>
              <a:ea typeface="Arial"/>
              <a:cs typeface="Arial"/>
              <a:sym typeface="Arial"/>
            </a:endParaRPr>
          </a:p>
          <a:p>
            <a:pPr indent="-406400" lvl="1" marL="914400" rtl="0" algn="l">
              <a:lnSpc>
                <a:spcPct val="150000"/>
              </a:lnSpc>
              <a:spcBef>
                <a:spcPts val="0"/>
              </a:spcBef>
              <a:spcAft>
                <a:spcPts val="0"/>
              </a:spcAft>
              <a:buClr>
                <a:schemeClr val="dk1"/>
              </a:buClr>
              <a:buSzPts val="2800"/>
              <a:buChar char="○"/>
            </a:pPr>
            <a:r>
              <a:rPr lang="en-US" sz="2800">
                <a:solidFill>
                  <a:schemeClr val="dk1"/>
                </a:solidFill>
                <a:latin typeface="Arial"/>
                <a:ea typeface="Arial"/>
                <a:cs typeface="Arial"/>
                <a:sym typeface="Arial"/>
              </a:rPr>
              <a:t>Maintain confidentiality</a:t>
            </a:r>
            <a:endParaRPr sz="2800">
              <a:solidFill>
                <a:schemeClr val="dk1"/>
              </a:solidFill>
              <a:latin typeface="Arial"/>
              <a:ea typeface="Arial"/>
              <a:cs typeface="Arial"/>
              <a:sym typeface="Arial"/>
            </a:endParaRPr>
          </a:p>
          <a:p>
            <a:pPr indent="-406400" lvl="1" marL="914400" rtl="0" algn="l">
              <a:lnSpc>
                <a:spcPct val="150000"/>
              </a:lnSpc>
              <a:spcBef>
                <a:spcPts val="0"/>
              </a:spcBef>
              <a:spcAft>
                <a:spcPts val="0"/>
              </a:spcAft>
              <a:buClr>
                <a:schemeClr val="dk1"/>
              </a:buClr>
              <a:buSzPts val="2800"/>
              <a:buChar char="○"/>
            </a:pPr>
            <a:r>
              <a:rPr lang="en-US" sz="2800">
                <a:solidFill>
                  <a:schemeClr val="dk1"/>
                </a:solidFill>
                <a:latin typeface="Arial"/>
                <a:ea typeface="Arial"/>
                <a:cs typeface="Arial"/>
                <a:sym typeface="Arial"/>
              </a:rPr>
              <a:t>Openness to diverse perspectives</a:t>
            </a:r>
            <a:endParaRPr sz="2800">
              <a:solidFill>
                <a:schemeClr val="dk1"/>
              </a:solidFill>
              <a:latin typeface="Arial"/>
              <a:ea typeface="Arial"/>
              <a:cs typeface="Arial"/>
              <a:sym typeface="Arial"/>
            </a:endParaRPr>
          </a:p>
          <a:p>
            <a:pPr indent="-406400" lvl="1" marL="914400" rtl="0" algn="l">
              <a:lnSpc>
                <a:spcPct val="150000"/>
              </a:lnSpc>
              <a:spcBef>
                <a:spcPts val="0"/>
              </a:spcBef>
              <a:spcAft>
                <a:spcPts val="0"/>
              </a:spcAft>
              <a:buClr>
                <a:schemeClr val="dk1"/>
              </a:buClr>
              <a:buSzPts val="2800"/>
              <a:buChar char="○"/>
            </a:pPr>
            <a:r>
              <a:rPr lang="en-US" sz="2800">
                <a:solidFill>
                  <a:schemeClr val="dk1"/>
                </a:solidFill>
                <a:latin typeface="Arial"/>
                <a:ea typeface="Arial"/>
                <a:cs typeface="Arial"/>
                <a:sym typeface="Arial"/>
              </a:rPr>
              <a:t>Inclusivity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36f5e689451_0_48"/>
          <p:cNvSpPr txBox="1"/>
          <p:nvPr/>
        </p:nvSpPr>
        <p:spPr>
          <a:xfrm>
            <a:off x="5055000" y="3562950"/>
            <a:ext cx="300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000">
                <a:solidFill>
                  <a:schemeClr val="dk1"/>
                </a:solidFill>
              </a:rPr>
              <a:t>Fireside Chat</a:t>
            </a:r>
            <a:endParaRPr b="1" sz="30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g35a7b1e9f68_0_47"/>
          <p:cNvSpPr txBox="1"/>
          <p:nvPr/>
        </p:nvSpPr>
        <p:spPr>
          <a:xfrm>
            <a:off x="132375" y="1943750"/>
            <a:ext cx="12933900" cy="49806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95" name="Google Shape;195;g35a7b1e9f68_0_47"/>
          <p:cNvSpPr txBox="1"/>
          <p:nvPr/>
        </p:nvSpPr>
        <p:spPr>
          <a:xfrm>
            <a:off x="7030675" y="1041000"/>
            <a:ext cx="4424400" cy="474000"/>
          </a:xfrm>
          <a:prstGeom prst="rect">
            <a:avLst/>
          </a:prstGeom>
          <a:noFill/>
          <a:ln>
            <a:noFill/>
          </a:ln>
        </p:spPr>
        <p:txBody>
          <a:bodyPr anchorCtr="0" anchor="t" bIns="0" lIns="0" spcFirstLastPara="1" rIns="0" wrap="square" tIns="12050">
            <a:spAutoFit/>
          </a:bodyPr>
          <a:lstStyle/>
          <a:p>
            <a:pPr indent="0" lvl="0" marL="0" rtl="0" algn="ctr">
              <a:spcBef>
                <a:spcPts val="0"/>
              </a:spcBef>
              <a:spcAft>
                <a:spcPts val="0"/>
              </a:spcAft>
              <a:buNone/>
            </a:pPr>
            <a:r>
              <a:rPr b="1" lang="en-US" sz="3000">
                <a:solidFill>
                  <a:srgbClr val="000000"/>
                </a:solidFill>
              </a:rPr>
              <a:t>Fireside Chat</a:t>
            </a:r>
            <a:endParaRPr b="1" sz="3000">
              <a:solidFill>
                <a:srgbClr val="443E99"/>
              </a:solidFill>
            </a:endParaRPr>
          </a:p>
        </p:txBody>
      </p:sp>
      <p:sp>
        <p:nvSpPr>
          <p:cNvPr id="196" name="Google Shape;196;g35a7b1e9f68_0_47"/>
          <p:cNvSpPr txBox="1"/>
          <p:nvPr/>
        </p:nvSpPr>
        <p:spPr>
          <a:xfrm>
            <a:off x="509925" y="5670675"/>
            <a:ext cx="3724200" cy="11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t>Maksym Chernysh</a:t>
            </a:r>
            <a:endParaRPr sz="2000"/>
          </a:p>
          <a:p>
            <a:pPr indent="0" lvl="0" marL="0" rtl="0" algn="l">
              <a:spcBef>
                <a:spcPts val="0"/>
              </a:spcBef>
              <a:spcAft>
                <a:spcPts val="0"/>
              </a:spcAft>
              <a:buNone/>
            </a:pPr>
            <a:r>
              <a:rPr lang="en-US" sz="2000"/>
              <a:t>EDI Data Analyst</a:t>
            </a:r>
            <a:endParaRPr sz="2000"/>
          </a:p>
          <a:p>
            <a:pPr indent="0" lvl="0" marL="0" rtl="0" algn="l">
              <a:spcBef>
                <a:spcPts val="0"/>
              </a:spcBef>
              <a:spcAft>
                <a:spcPts val="0"/>
              </a:spcAft>
              <a:buNone/>
            </a:pPr>
            <a:r>
              <a:rPr b="1" lang="en-US" sz="2000"/>
              <a:t>Jewish Family and Child Service</a:t>
            </a:r>
            <a:endParaRPr b="1" sz="2000"/>
          </a:p>
          <a:p>
            <a:pPr indent="0" lvl="0" marL="457200" rtl="0" algn="l">
              <a:spcBef>
                <a:spcPts val="0"/>
              </a:spcBef>
              <a:spcAft>
                <a:spcPts val="0"/>
              </a:spcAft>
              <a:buNone/>
            </a:pPr>
            <a:r>
              <a:t/>
            </a:r>
            <a:endParaRPr sz="2800">
              <a:solidFill>
                <a:srgbClr val="000000"/>
              </a:solidFill>
            </a:endParaRPr>
          </a:p>
        </p:txBody>
      </p:sp>
      <p:pic>
        <p:nvPicPr>
          <p:cNvPr id="197" name="Google Shape;197;g35a7b1e9f68_0_47" title="Photo.jpeg"/>
          <p:cNvPicPr preferRelativeResize="0"/>
          <p:nvPr/>
        </p:nvPicPr>
        <p:blipFill rotWithShape="1">
          <a:blip r:embed="rId3">
            <a:alphaModFix/>
          </a:blip>
          <a:srcRect b="8491" l="0" r="0" t="8500"/>
          <a:stretch/>
        </p:blipFill>
        <p:spPr>
          <a:xfrm>
            <a:off x="509925" y="1633250"/>
            <a:ext cx="4037424" cy="4037427"/>
          </a:xfrm>
          <a:prstGeom prst="rect">
            <a:avLst/>
          </a:prstGeom>
          <a:noFill/>
          <a:ln>
            <a:noFill/>
          </a:ln>
        </p:spPr>
      </p:pic>
      <p:sp>
        <p:nvSpPr>
          <p:cNvPr id="198" name="Google Shape;198;g35a7b1e9f68_0_47"/>
          <p:cNvSpPr txBox="1"/>
          <p:nvPr/>
        </p:nvSpPr>
        <p:spPr>
          <a:xfrm>
            <a:off x="5201675" y="1707125"/>
            <a:ext cx="7913100" cy="52335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None/>
            </a:pPr>
            <a:r>
              <a:rPr lang="en-US" sz="1900"/>
              <a:t>Maksym holds a Master’s degree in International Business and Economics of Industrial Organizations from IAE Graduate School of Management in Nice, France. Since October 2024, he has been working as an Equity, Diversity, and Inclusion (EDI) Data Analyst at Jewish Family and Child Service, supporting data collection, analysis, and reporting related to client demographics and organizational equity efforts.</a:t>
            </a:r>
            <a:endParaRPr sz="1900"/>
          </a:p>
          <a:p>
            <a:pPr indent="0" lvl="0" marL="457200" marR="0" rtl="0" algn="l">
              <a:lnSpc>
                <a:spcPct val="100000"/>
              </a:lnSpc>
              <a:spcBef>
                <a:spcPts val="0"/>
              </a:spcBef>
              <a:spcAft>
                <a:spcPts val="0"/>
              </a:spcAft>
              <a:buNone/>
            </a:pPr>
            <a:r>
              <a:t/>
            </a:r>
            <a:endParaRPr sz="1900"/>
          </a:p>
          <a:p>
            <a:pPr indent="0" lvl="0" marL="457200" marR="0" rtl="0" algn="l">
              <a:lnSpc>
                <a:spcPct val="100000"/>
              </a:lnSpc>
              <a:spcBef>
                <a:spcPts val="0"/>
              </a:spcBef>
              <a:spcAft>
                <a:spcPts val="0"/>
              </a:spcAft>
              <a:buNone/>
            </a:pPr>
            <a:r>
              <a:rPr lang="en-US" sz="1900"/>
              <a:t>Maksym will highlight Jewish Family and Child Service’s journey in planning, developing, collecting and analyzing Social Identity Data(SID). He will showcase the complexity of their work, organization and the services they provide to answer - “Why collecting data matters for their organization?” </a:t>
            </a:r>
            <a:endParaRPr sz="1900"/>
          </a:p>
          <a:p>
            <a:pPr indent="0" lvl="0" marL="457200" rtl="0" algn="l">
              <a:spcBef>
                <a:spcPts val="0"/>
              </a:spcBef>
              <a:spcAft>
                <a:spcPts val="0"/>
              </a:spcAft>
              <a:buNone/>
            </a:pPr>
            <a:r>
              <a:t/>
            </a:r>
            <a:endParaRPr sz="19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3363784a975_2_78"/>
          <p:cNvSpPr txBox="1"/>
          <p:nvPr/>
        </p:nvSpPr>
        <p:spPr>
          <a:xfrm>
            <a:off x="3069050" y="3189475"/>
            <a:ext cx="7026000" cy="124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Questions and Answers</a:t>
            </a:r>
            <a:endParaRPr b="1" i="0" sz="30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If you have any questions for </a:t>
            </a:r>
            <a:r>
              <a:rPr lang="en-US" sz="1800">
                <a:solidFill>
                  <a:schemeClr val="dk1"/>
                </a:solidFill>
              </a:rPr>
              <a:t>Maksym </a:t>
            </a:r>
            <a:r>
              <a:rPr b="0" i="0" lang="en-US" sz="1800" u="none" cap="none" strike="noStrike">
                <a:solidFill>
                  <a:schemeClr val="dk1"/>
                </a:solidFill>
                <a:latin typeface="Arial"/>
                <a:ea typeface="Arial"/>
                <a:cs typeface="Arial"/>
                <a:sym typeface="Arial"/>
              </a:rPr>
              <a:t>please email </a:t>
            </a:r>
            <a:r>
              <a:rPr b="0" i="0" lang="en-US" sz="1800" u="sng" cap="none" strike="noStrike">
                <a:solidFill>
                  <a:srgbClr val="1155CC"/>
                </a:solidFill>
                <a:highlight>
                  <a:srgbClr val="FFFFFF"/>
                </a:highlight>
                <a:latin typeface="Arial"/>
                <a:ea typeface="Arial"/>
                <a:cs typeface="Arial"/>
                <a:sym typeface="Arial"/>
                <a:hlinkClick r:id="rId3">
                  <a:extLst>
                    <a:ext uri="{A12FA001-AC4F-418D-AE19-62706E023703}">
                      <ahyp:hlinkClr val="tx"/>
                    </a:ext>
                  </a:extLst>
                </a:hlinkClick>
              </a:rPr>
              <a:t>dataforchange@findhelp.ca</a:t>
            </a:r>
            <a:r>
              <a:rPr b="0" i="0" lang="en-US" sz="1800" u="none" cap="none" strike="noStrike">
                <a:solidFill>
                  <a:schemeClr val="dk1"/>
                </a:solidFill>
                <a:highlight>
                  <a:srgbClr val="FFFFFF"/>
                </a:highlight>
                <a:latin typeface="Arial"/>
                <a:ea typeface="Arial"/>
                <a:cs typeface="Arial"/>
                <a:sym typeface="Arial"/>
              </a:rPr>
              <a:t>. </a:t>
            </a:r>
            <a:endParaRPr b="1" i="0" sz="30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3704943ea30_1_1"/>
          <p:cNvSpPr txBox="1"/>
          <p:nvPr>
            <p:ph type="title"/>
          </p:nvPr>
        </p:nvSpPr>
        <p:spPr>
          <a:xfrm>
            <a:off x="1262025" y="804558"/>
            <a:ext cx="10585500" cy="47256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3000"/>
              <a:buFont typeface="Arial"/>
              <a:buNone/>
            </a:pPr>
            <a:r>
              <a:rPr lang="en-US" sz="3000">
                <a:solidFill>
                  <a:schemeClr val="dk1"/>
                </a:solidFill>
              </a:rPr>
              <a:t>SHIP: </a:t>
            </a:r>
            <a:r>
              <a:rPr b="0" lang="en-US" sz="3100">
                <a:solidFill>
                  <a:schemeClr val="dk1"/>
                </a:solidFill>
              </a:rPr>
              <a:t>Leveraging Power BI at SHIP: Creating the MHA-PDS Audit, Breakdown, and Client Demographics Dashboard</a:t>
            </a:r>
            <a:endParaRPr b="0" sz="3100">
              <a:solidFill>
                <a:schemeClr val="dk1"/>
              </a:solidFill>
            </a:endParaRPr>
          </a:p>
          <a:p>
            <a:pPr indent="0" lvl="0" marL="0" rtl="0" algn="ctr">
              <a:spcBef>
                <a:spcPts val="0"/>
              </a:spcBef>
              <a:spcAft>
                <a:spcPts val="0"/>
              </a:spcAft>
              <a:buNone/>
            </a:pPr>
            <a:r>
              <a:t/>
            </a:r>
            <a:endParaRPr sz="3200" u="sng">
              <a:solidFill>
                <a:schemeClr val="dk1"/>
              </a:solidFill>
            </a:endParaRPr>
          </a:p>
          <a:p>
            <a:pPr indent="0" lvl="0" marL="0" rtl="0" algn="ctr">
              <a:spcBef>
                <a:spcPts val="0"/>
              </a:spcBef>
              <a:spcAft>
                <a:spcPts val="0"/>
              </a:spcAft>
              <a:buNone/>
            </a:pPr>
            <a:r>
              <a:t/>
            </a:r>
            <a:endParaRPr sz="2900" u="sng"/>
          </a:p>
          <a:p>
            <a:pPr indent="0" lvl="0" marL="0" rtl="0" algn="l">
              <a:spcBef>
                <a:spcPts val="0"/>
              </a:spcBef>
              <a:spcAft>
                <a:spcPts val="0"/>
              </a:spcAft>
              <a:buNone/>
            </a:pPr>
            <a:r>
              <a:t/>
            </a:r>
            <a:endParaRPr sz="2300"/>
          </a:p>
          <a:p>
            <a:pPr indent="0" lvl="0" marL="0" rtl="0" algn="l">
              <a:spcBef>
                <a:spcPts val="0"/>
              </a:spcBef>
              <a:spcAft>
                <a:spcPts val="0"/>
              </a:spcAft>
              <a:buNone/>
            </a:pPr>
            <a:r>
              <a:t/>
            </a:r>
            <a:endParaRPr sz="2300"/>
          </a:p>
          <a:p>
            <a:pPr indent="0" lvl="0" marL="0" rtl="0" algn="l">
              <a:spcBef>
                <a:spcPts val="0"/>
              </a:spcBef>
              <a:spcAft>
                <a:spcPts val="0"/>
              </a:spcAft>
              <a:buNone/>
            </a:pPr>
            <a:r>
              <a:t/>
            </a:r>
            <a:endParaRPr sz="2300"/>
          </a:p>
          <a:p>
            <a:pPr indent="0" lvl="0" marL="0" rtl="0" algn="l">
              <a:spcBef>
                <a:spcPts val="0"/>
              </a:spcBef>
              <a:spcAft>
                <a:spcPts val="0"/>
              </a:spcAft>
              <a:buNone/>
            </a:pPr>
            <a:r>
              <a:t/>
            </a:r>
            <a:endParaRPr sz="2300"/>
          </a:p>
          <a:p>
            <a:pPr indent="0" lvl="0" marL="0" rtl="0" algn="l">
              <a:spcBef>
                <a:spcPts val="0"/>
              </a:spcBef>
              <a:spcAft>
                <a:spcPts val="0"/>
              </a:spcAft>
              <a:buNone/>
            </a:pPr>
            <a:r>
              <a:t/>
            </a:r>
            <a:endParaRPr sz="2300"/>
          </a:p>
          <a:p>
            <a:pPr indent="0" lvl="0" marL="0" rtl="0" algn="l">
              <a:spcBef>
                <a:spcPts val="0"/>
              </a:spcBef>
              <a:spcAft>
                <a:spcPts val="0"/>
              </a:spcAft>
              <a:buNone/>
            </a:pPr>
            <a:r>
              <a:t/>
            </a:r>
            <a:endParaRPr sz="2300"/>
          </a:p>
          <a:p>
            <a:pPr indent="0" lvl="0" marL="0" rtl="0" algn="l">
              <a:spcBef>
                <a:spcPts val="0"/>
              </a:spcBef>
              <a:spcAft>
                <a:spcPts val="0"/>
              </a:spcAft>
              <a:buNone/>
            </a:pPr>
            <a:r>
              <a:t/>
            </a:r>
            <a:endParaRPr sz="2300"/>
          </a:p>
          <a:p>
            <a:pPr indent="0" lvl="0" marL="0" rtl="0" algn="l">
              <a:spcBef>
                <a:spcPts val="0"/>
              </a:spcBef>
              <a:spcAft>
                <a:spcPts val="0"/>
              </a:spcAft>
              <a:buNone/>
            </a:pPr>
            <a:r>
              <a:rPr lang="en-US" sz="2300"/>
              <a:t>                                                                                    </a:t>
            </a:r>
            <a:endParaRPr sz="2300"/>
          </a:p>
        </p:txBody>
      </p:sp>
      <p:sp>
        <p:nvSpPr>
          <p:cNvPr id="209" name="Google Shape;209;g3704943ea30_1_1"/>
          <p:cNvSpPr txBox="1"/>
          <p:nvPr>
            <p:ph idx="1" type="body"/>
          </p:nvPr>
        </p:nvSpPr>
        <p:spPr>
          <a:xfrm>
            <a:off x="509475" y="4727250"/>
            <a:ext cx="12090600" cy="2447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sz="2900"/>
              <a:t>Sajan Jacob                      </a:t>
            </a:r>
            <a:r>
              <a:rPr lang="en-US" sz="2400">
                <a:highlight>
                  <a:srgbClr val="FFFFFF"/>
                </a:highlight>
              </a:rPr>
              <a:t>Nicole Abruscato                           Shereen Rampersad                  </a:t>
            </a:r>
            <a:endParaRPr sz="2400"/>
          </a:p>
          <a:p>
            <a:pPr indent="0" lvl="0" marL="0" rtl="0" algn="l">
              <a:spcBef>
                <a:spcPts val="0"/>
              </a:spcBef>
              <a:spcAft>
                <a:spcPts val="0"/>
              </a:spcAft>
              <a:buNone/>
            </a:pPr>
            <a:r>
              <a:rPr lang="en-US" sz="2400">
                <a:solidFill>
                  <a:srgbClr val="222222"/>
                </a:solidFill>
                <a:highlight>
                  <a:srgbClr val="FFFFFF"/>
                </a:highlight>
              </a:rPr>
              <a:t>Data Management                            Manager                                          Manager</a:t>
            </a:r>
            <a:endParaRPr sz="2400">
              <a:solidFill>
                <a:srgbClr val="222222"/>
              </a:solidFill>
              <a:highlight>
                <a:srgbClr val="FFFFFF"/>
              </a:highlight>
            </a:endParaRPr>
          </a:p>
          <a:p>
            <a:pPr indent="0" lvl="0" marL="0" rtl="0" algn="l">
              <a:spcBef>
                <a:spcPts val="0"/>
              </a:spcBef>
              <a:spcAft>
                <a:spcPts val="0"/>
              </a:spcAft>
              <a:buNone/>
            </a:pPr>
            <a:r>
              <a:rPr lang="en-US" sz="2400">
                <a:solidFill>
                  <a:srgbClr val="222222"/>
                </a:solidFill>
                <a:highlight>
                  <a:srgbClr val="FFFFFF"/>
                </a:highlight>
              </a:rPr>
              <a:t>Specialist                                 Central Intake &amp; Access                            EDI</a:t>
            </a:r>
            <a:endParaRPr sz="2400">
              <a:solidFill>
                <a:srgbClr val="222222"/>
              </a:solidFill>
              <a:highlight>
                <a:srgbClr val="FFFFFF"/>
              </a:highlight>
            </a:endParaRPr>
          </a:p>
          <a:p>
            <a:pPr indent="0" lvl="0" marL="0" rtl="0" algn="l">
              <a:spcBef>
                <a:spcPts val="0"/>
              </a:spcBef>
              <a:spcAft>
                <a:spcPts val="0"/>
              </a:spcAft>
              <a:buNone/>
            </a:pPr>
            <a:r>
              <a:rPr lang="en-US" sz="2400">
                <a:solidFill>
                  <a:srgbClr val="222222"/>
                </a:solidFill>
                <a:highlight>
                  <a:srgbClr val="FFFFFF"/>
                </a:highlight>
              </a:rPr>
              <a:t>                                                Clinical Health &amp; Wellness                Professional Services</a:t>
            </a:r>
            <a:endParaRPr sz="2400">
              <a:solidFill>
                <a:srgbClr val="222222"/>
              </a:solidFill>
              <a:highlight>
                <a:srgbClr val="FFFFFF"/>
              </a:highlight>
            </a:endParaRPr>
          </a:p>
          <a:p>
            <a:pPr indent="0" lvl="0" marL="0" rtl="0" algn="l">
              <a:spcBef>
                <a:spcPts val="0"/>
              </a:spcBef>
              <a:spcAft>
                <a:spcPts val="0"/>
              </a:spcAft>
              <a:buNone/>
            </a:pPr>
            <a:r>
              <a:t/>
            </a:r>
            <a:endParaRPr sz="2900"/>
          </a:p>
          <a:p>
            <a:pPr indent="0" lvl="0" marL="0" rtl="0" algn="l">
              <a:spcBef>
                <a:spcPts val="0"/>
              </a:spcBef>
              <a:spcAft>
                <a:spcPts val="0"/>
              </a:spcAft>
              <a:buNone/>
            </a:pPr>
            <a:r>
              <a:rPr lang="en-US" sz="2900"/>
              <a:t> </a:t>
            </a:r>
            <a:endParaRPr sz="2900"/>
          </a:p>
        </p:txBody>
      </p:sp>
      <p:pic>
        <p:nvPicPr>
          <p:cNvPr id="210" name="Google Shape;210;g3704943ea30_1_1" title="Screenshot 2025-07-18 010531.png"/>
          <p:cNvPicPr preferRelativeResize="0"/>
          <p:nvPr/>
        </p:nvPicPr>
        <p:blipFill>
          <a:blip r:embed="rId3">
            <a:alphaModFix/>
          </a:blip>
          <a:stretch>
            <a:fillRect/>
          </a:stretch>
        </p:blipFill>
        <p:spPr>
          <a:xfrm>
            <a:off x="509475" y="1924125"/>
            <a:ext cx="2812275" cy="2647874"/>
          </a:xfrm>
          <a:prstGeom prst="rect">
            <a:avLst/>
          </a:prstGeom>
          <a:noFill/>
          <a:ln>
            <a:noFill/>
          </a:ln>
        </p:spPr>
      </p:pic>
      <p:pic>
        <p:nvPicPr>
          <p:cNvPr id="211" name="Google Shape;211;g3704943ea30_1_1"/>
          <p:cNvPicPr preferRelativeResize="0"/>
          <p:nvPr/>
        </p:nvPicPr>
        <p:blipFill>
          <a:blip r:embed="rId4">
            <a:alphaModFix/>
          </a:blip>
          <a:stretch>
            <a:fillRect/>
          </a:stretch>
        </p:blipFill>
        <p:spPr>
          <a:xfrm>
            <a:off x="4934675" y="1924125"/>
            <a:ext cx="2354425" cy="2647876"/>
          </a:xfrm>
          <a:prstGeom prst="rect">
            <a:avLst/>
          </a:prstGeom>
          <a:noFill/>
          <a:ln>
            <a:noFill/>
          </a:ln>
        </p:spPr>
      </p:pic>
      <p:pic>
        <p:nvPicPr>
          <p:cNvPr id="212" name="Google Shape;212;g3704943ea30_1_1"/>
          <p:cNvPicPr preferRelativeResize="0"/>
          <p:nvPr/>
        </p:nvPicPr>
        <p:blipFill>
          <a:blip r:embed="rId5">
            <a:alphaModFix/>
          </a:blip>
          <a:stretch>
            <a:fillRect/>
          </a:stretch>
        </p:blipFill>
        <p:spPr>
          <a:xfrm>
            <a:off x="9655950" y="1924125"/>
            <a:ext cx="2812275" cy="28031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36f2a960f47_0_11"/>
          <p:cNvSpPr txBox="1"/>
          <p:nvPr>
            <p:ph type="title"/>
          </p:nvPr>
        </p:nvSpPr>
        <p:spPr>
          <a:xfrm>
            <a:off x="1238700" y="1176100"/>
            <a:ext cx="11669400" cy="8775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3000"/>
              <a:buFont typeface="Arial"/>
              <a:buNone/>
            </a:pPr>
            <a:r>
              <a:rPr lang="en-US" sz="3000">
                <a:solidFill>
                  <a:schemeClr val="dk1"/>
                </a:solidFill>
              </a:rPr>
              <a:t>Logical Outcomes: </a:t>
            </a:r>
            <a:r>
              <a:rPr b="0" lang="en-US" sz="3100">
                <a:solidFill>
                  <a:schemeClr val="dk1"/>
                </a:solidFill>
                <a:highlight>
                  <a:schemeClr val="lt1"/>
                </a:highlight>
              </a:rPr>
              <a:t>Socio-Demographic Measures That Work</a:t>
            </a:r>
            <a:endParaRPr b="0" sz="3100">
              <a:solidFill>
                <a:schemeClr val="dk1"/>
              </a:solidFill>
            </a:endParaRPr>
          </a:p>
          <a:p>
            <a:pPr indent="0" lvl="0" marL="0" rtl="0" algn="ctr">
              <a:spcBef>
                <a:spcPts val="0"/>
              </a:spcBef>
              <a:spcAft>
                <a:spcPts val="0"/>
              </a:spcAft>
              <a:buNone/>
            </a:pPr>
            <a:r>
              <a:t/>
            </a:r>
            <a:endParaRPr sz="2600" u="sng">
              <a:solidFill>
                <a:schemeClr val="dk1"/>
              </a:solidFill>
            </a:endParaRPr>
          </a:p>
        </p:txBody>
      </p:sp>
      <p:sp>
        <p:nvSpPr>
          <p:cNvPr id="218" name="Google Shape;218;g36f2a960f47_0_11"/>
          <p:cNvSpPr txBox="1"/>
          <p:nvPr>
            <p:ph idx="1" type="body"/>
          </p:nvPr>
        </p:nvSpPr>
        <p:spPr>
          <a:xfrm>
            <a:off x="1112475" y="5065908"/>
            <a:ext cx="11301900" cy="14499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lang="en-US" sz="2400">
                <a:highlight>
                  <a:srgbClr val="FFFFFF"/>
                </a:highlight>
              </a:rPr>
              <a:t>         Sophie Llewelyn</a:t>
            </a:r>
            <a:r>
              <a:rPr lang="en-US">
                <a:highlight>
                  <a:srgbClr val="FFFFFF"/>
                </a:highlight>
              </a:rPr>
              <a:t>                                                                                                                            </a:t>
            </a:r>
            <a:r>
              <a:rPr lang="en-US" sz="2400">
                <a:highlight>
                  <a:srgbClr val="FFFFFF"/>
                </a:highlight>
              </a:rPr>
              <a:t>Medha Aurora</a:t>
            </a:r>
            <a:endParaRPr sz="2400">
              <a:highlight>
                <a:srgbClr val="FFFFFF"/>
              </a:highlight>
            </a:endParaRPr>
          </a:p>
          <a:p>
            <a:pPr indent="0" lvl="0" marL="0" rtl="0" algn="l">
              <a:lnSpc>
                <a:spcPct val="115000"/>
              </a:lnSpc>
              <a:spcBef>
                <a:spcPts val="0"/>
              </a:spcBef>
              <a:spcAft>
                <a:spcPts val="0"/>
              </a:spcAft>
              <a:buNone/>
            </a:pPr>
            <a:r>
              <a:rPr lang="en-US" sz="2400">
                <a:highlight>
                  <a:srgbClr val="FFFFFF"/>
                </a:highlight>
              </a:rPr>
              <a:t>Director of Evaluation and Research                                   Evaluation Analyst</a:t>
            </a:r>
            <a:endParaRPr sz="2400">
              <a:highlight>
                <a:srgbClr val="FFFFFF"/>
              </a:highlight>
            </a:endParaRPr>
          </a:p>
          <a:p>
            <a:pPr indent="0" lvl="0" marL="0" rtl="0" algn="l">
              <a:lnSpc>
                <a:spcPct val="115000"/>
              </a:lnSpc>
              <a:spcBef>
                <a:spcPts val="0"/>
              </a:spcBef>
              <a:spcAft>
                <a:spcPts val="0"/>
              </a:spcAft>
              <a:buNone/>
            </a:pPr>
            <a:r>
              <a:rPr lang="en-US" sz="3900"/>
              <a:t>                                                       </a:t>
            </a:r>
            <a:endParaRPr sz="3900"/>
          </a:p>
        </p:txBody>
      </p:sp>
      <p:pic>
        <p:nvPicPr>
          <p:cNvPr id="219" name="Google Shape;219;g36f2a960f47_0_11"/>
          <p:cNvPicPr preferRelativeResize="0"/>
          <p:nvPr/>
        </p:nvPicPr>
        <p:blipFill>
          <a:blip r:embed="rId3">
            <a:alphaModFix/>
          </a:blip>
          <a:stretch>
            <a:fillRect/>
          </a:stretch>
        </p:blipFill>
        <p:spPr>
          <a:xfrm>
            <a:off x="1482349" y="1975176"/>
            <a:ext cx="2596824" cy="2596824"/>
          </a:xfrm>
          <a:prstGeom prst="rect">
            <a:avLst/>
          </a:prstGeom>
          <a:noFill/>
          <a:ln>
            <a:noFill/>
          </a:ln>
        </p:spPr>
      </p:pic>
      <p:pic>
        <p:nvPicPr>
          <p:cNvPr id="220" name="Google Shape;220;g36f2a960f47_0_11"/>
          <p:cNvPicPr preferRelativeResize="0"/>
          <p:nvPr/>
        </p:nvPicPr>
        <p:blipFill>
          <a:blip r:embed="rId4">
            <a:alphaModFix/>
          </a:blip>
          <a:stretch>
            <a:fillRect/>
          </a:stretch>
        </p:blipFill>
        <p:spPr>
          <a:xfrm>
            <a:off x="9028450" y="2097500"/>
            <a:ext cx="2516352" cy="27426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3704943ea30_0_26"/>
          <p:cNvSpPr txBox="1"/>
          <p:nvPr>
            <p:ph idx="1" type="body"/>
          </p:nvPr>
        </p:nvSpPr>
        <p:spPr>
          <a:xfrm>
            <a:off x="1257850" y="1453783"/>
            <a:ext cx="11301900" cy="7273800"/>
          </a:xfrm>
          <a:prstGeom prst="rect">
            <a:avLst/>
          </a:prstGeom>
        </p:spPr>
        <p:txBody>
          <a:bodyPr anchorCtr="0" anchor="t" bIns="0" lIns="0" spcFirstLastPara="1" rIns="0" wrap="square" tIns="0">
            <a:spAutoFit/>
          </a:bodyPr>
          <a:lstStyle/>
          <a:p>
            <a:pPr indent="0" lvl="0" marL="0" rtl="0" algn="l">
              <a:lnSpc>
                <a:spcPct val="115000"/>
              </a:lnSpc>
              <a:spcBef>
                <a:spcPts val="1200"/>
              </a:spcBef>
              <a:spcAft>
                <a:spcPts val="0"/>
              </a:spcAft>
              <a:buNone/>
            </a:pPr>
            <a:r>
              <a:rPr b="1" lang="en-US" sz="2700"/>
              <a:t>We’d love to hear from you!</a:t>
            </a:r>
            <a:endParaRPr b="1" sz="2700"/>
          </a:p>
          <a:p>
            <a:pPr indent="0" lvl="0" marL="0" rtl="0" algn="l">
              <a:lnSpc>
                <a:spcPct val="115000"/>
              </a:lnSpc>
              <a:spcBef>
                <a:spcPts val="1200"/>
              </a:spcBef>
              <a:spcAft>
                <a:spcPts val="0"/>
              </a:spcAft>
              <a:buNone/>
            </a:pPr>
            <a:r>
              <a:rPr lang="en-US" sz="1800"/>
              <a:t>💬 </a:t>
            </a:r>
            <a:r>
              <a:rPr b="1" lang="en-US" sz="1800"/>
              <a:t>Questions?</a:t>
            </a:r>
            <a:br>
              <a:rPr b="1" lang="en-US" sz="1800"/>
            </a:br>
            <a:r>
              <a:rPr lang="en-US" sz="1800"/>
              <a:t> Ask about anything we’ve covered—or anything we haven’t!</a:t>
            </a:r>
            <a:br>
              <a:rPr lang="en-US" sz="1800"/>
            </a:br>
            <a:endParaRPr sz="1800"/>
          </a:p>
          <a:p>
            <a:pPr indent="0" lvl="0" marL="0" rtl="0" algn="l">
              <a:lnSpc>
                <a:spcPct val="115000"/>
              </a:lnSpc>
              <a:spcBef>
                <a:spcPts val="1200"/>
              </a:spcBef>
              <a:spcAft>
                <a:spcPts val="0"/>
              </a:spcAft>
              <a:buNone/>
            </a:pPr>
            <a:r>
              <a:rPr lang="en-US" sz="1800"/>
              <a:t>🌟 </a:t>
            </a:r>
            <a:r>
              <a:rPr b="1" lang="en-US" sz="1800"/>
              <a:t>Best Practices:</a:t>
            </a:r>
            <a:br>
              <a:rPr b="1" lang="en-US" sz="1800"/>
            </a:br>
            <a:r>
              <a:rPr lang="en-US" sz="1800"/>
              <a:t> What strategies or tools has your organization found helpful?</a:t>
            </a:r>
            <a:br>
              <a:rPr lang="en-US" sz="1800"/>
            </a:br>
            <a:endParaRPr sz="1800"/>
          </a:p>
          <a:p>
            <a:pPr indent="0" lvl="0" marL="0" rtl="0" algn="l">
              <a:lnSpc>
                <a:spcPct val="115000"/>
              </a:lnSpc>
              <a:spcBef>
                <a:spcPts val="1200"/>
              </a:spcBef>
              <a:spcAft>
                <a:spcPts val="0"/>
              </a:spcAft>
              <a:buNone/>
            </a:pPr>
            <a:r>
              <a:rPr lang="en-US" sz="1800"/>
              <a:t>🤝 </a:t>
            </a:r>
            <a:r>
              <a:rPr b="1" lang="en-US" sz="1800"/>
              <a:t>Let’s Collaborate:</a:t>
            </a:r>
            <a:br>
              <a:rPr b="1" lang="en-US" sz="1800"/>
            </a:br>
            <a:r>
              <a:rPr lang="en-US" sz="1800"/>
              <a:t> Share your insights and challenges. We're all here to learn.</a:t>
            </a:r>
            <a:endParaRPr sz="1800"/>
          </a:p>
          <a:p>
            <a:pPr indent="0" lvl="0" marL="0" rtl="0" algn="l">
              <a:lnSpc>
                <a:spcPct val="115000"/>
              </a:lnSpc>
              <a:spcBef>
                <a:spcPts val="1200"/>
              </a:spcBef>
              <a:spcAft>
                <a:spcPts val="0"/>
              </a:spcAft>
              <a:buNone/>
            </a:pPr>
            <a:r>
              <a:t/>
            </a:r>
            <a:endParaRPr sz="1800"/>
          </a:p>
          <a:p>
            <a:pPr indent="0" lvl="0" marL="0" rtl="0" algn="l">
              <a:lnSpc>
                <a:spcPct val="115000"/>
              </a:lnSpc>
              <a:spcBef>
                <a:spcPts val="1200"/>
              </a:spcBef>
              <a:spcAft>
                <a:spcPts val="0"/>
              </a:spcAft>
              <a:buNone/>
            </a:pPr>
            <a:r>
              <a:rPr lang="en-US" sz="1800"/>
              <a:t>📝 </a:t>
            </a:r>
            <a:r>
              <a:rPr b="1" lang="en-US" sz="1800"/>
              <a:t>Feedback</a:t>
            </a:r>
            <a:endParaRPr b="1" sz="1800"/>
          </a:p>
          <a:p>
            <a:pPr indent="0" lvl="0" marL="0" marR="0" rtl="0" algn="l">
              <a:lnSpc>
                <a:spcPct val="115000"/>
              </a:lnSpc>
              <a:spcBef>
                <a:spcPts val="1200"/>
              </a:spcBef>
              <a:spcAft>
                <a:spcPts val="0"/>
              </a:spcAft>
              <a:buNone/>
            </a:pPr>
            <a:r>
              <a:rPr lang="en-US" sz="1800"/>
              <a:t>Share your feedback with us on the Zoom poll in the chat!</a:t>
            </a:r>
            <a:endParaRPr b="1" sz="1800"/>
          </a:p>
          <a:p>
            <a:pPr indent="0" lvl="0" marL="0" rtl="0" algn="l">
              <a:lnSpc>
                <a:spcPct val="115000"/>
              </a:lnSpc>
              <a:spcBef>
                <a:spcPts val="1200"/>
              </a:spcBef>
              <a:spcAft>
                <a:spcPts val="0"/>
              </a:spcAft>
              <a:buNone/>
            </a:pPr>
            <a:r>
              <a:t/>
            </a:r>
            <a:endParaRPr b="1" sz="1800"/>
          </a:p>
          <a:p>
            <a:pPr indent="0" lvl="0" marL="0" rtl="0" algn="l">
              <a:lnSpc>
                <a:spcPct val="115000"/>
              </a:lnSpc>
              <a:spcBef>
                <a:spcPts val="1200"/>
              </a:spcBef>
              <a:spcAft>
                <a:spcPts val="0"/>
              </a:spcAft>
              <a:buNone/>
            </a:pPr>
            <a:r>
              <a:t/>
            </a:r>
            <a:endParaRPr sz="1800"/>
          </a:p>
          <a:p>
            <a:pPr indent="0" lvl="0" marL="0" rtl="0" algn="l">
              <a:lnSpc>
                <a:spcPct val="115000"/>
              </a:lnSpc>
              <a:spcBef>
                <a:spcPts val="1200"/>
              </a:spcBef>
              <a:spcAft>
                <a:spcPts val="0"/>
              </a:spcAft>
              <a:buNone/>
            </a:pPr>
            <a:r>
              <a:t/>
            </a:r>
            <a:endParaRPr sz="1800"/>
          </a:p>
          <a:p>
            <a:pPr indent="0" lvl="0" marL="0" rtl="0" algn="l">
              <a:lnSpc>
                <a:spcPct val="115000"/>
              </a:lnSpc>
              <a:spcBef>
                <a:spcPts val="1200"/>
              </a:spcBef>
              <a:spcAft>
                <a:spcPts val="0"/>
              </a:spcAft>
              <a:buNone/>
            </a:pPr>
            <a:r>
              <a:t/>
            </a:r>
            <a:endParaRPr sz="1800"/>
          </a:p>
          <a:p>
            <a:pPr indent="0" lvl="0" marL="0" rtl="0" algn="l">
              <a:lnSpc>
                <a:spcPct val="115000"/>
              </a:lnSpc>
              <a:spcBef>
                <a:spcPts val="1200"/>
              </a:spcBef>
              <a:spcAft>
                <a:spcPts val="0"/>
              </a:spcAft>
              <a:buNone/>
            </a:pPr>
            <a:r>
              <a:t/>
            </a:r>
            <a:endParaRPr sz="2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3704943ea30_0_31"/>
          <p:cNvSpPr txBox="1"/>
          <p:nvPr>
            <p:ph type="title"/>
          </p:nvPr>
        </p:nvSpPr>
        <p:spPr>
          <a:xfrm>
            <a:off x="1824975" y="1176100"/>
            <a:ext cx="10369200" cy="3387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US" sz="2200"/>
              <a:t>Please Scan this </a:t>
            </a:r>
            <a:r>
              <a:rPr lang="en-US" sz="2200"/>
              <a:t>barcode to give feedback</a:t>
            </a:r>
            <a:r>
              <a:rPr lang="en-US"/>
              <a:t> </a:t>
            </a:r>
            <a:endParaRPr>
              <a:solidFill>
                <a:schemeClr val="dk1"/>
              </a:solidFill>
            </a:endParaRPr>
          </a:p>
        </p:txBody>
      </p:sp>
      <p:pic>
        <p:nvPicPr>
          <p:cNvPr id="231" name="Google Shape;231;g3704943ea30_0_31" title="QRCode for Data for Change - CoP Feedback Survey (CASSA CoP -May 28).png"/>
          <p:cNvPicPr preferRelativeResize="0"/>
          <p:nvPr/>
        </p:nvPicPr>
        <p:blipFill>
          <a:blip r:embed="rId3">
            <a:alphaModFix/>
          </a:blip>
          <a:stretch>
            <a:fillRect/>
          </a:stretch>
        </p:blipFill>
        <p:spPr>
          <a:xfrm>
            <a:off x="4259300" y="1818075"/>
            <a:ext cx="5001852" cy="50018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g3586126e397_1_12"/>
          <p:cNvSpPr txBox="1"/>
          <p:nvPr>
            <p:ph type="title"/>
          </p:nvPr>
        </p:nvSpPr>
        <p:spPr>
          <a:xfrm>
            <a:off x="1238700" y="1176100"/>
            <a:ext cx="3908100" cy="461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3000">
                <a:solidFill>
                  <a:srgbClr val="191919"/>
                </a:solidFill>
                <a:latin typeface="Calibri"/>
                <a:ea typeface="Calibri"/>
                <a:cs typeface="Calibri"/>
                <a:sym typeface="Calibri"/>
              </a:rPr>
              <a:t>Land Acknowledgement</a:t>
            </a:r>
            <a:endParaRPr sz="3000">
              <a:latin typeface="Calibri"/>
              <a:ea typeface="Calibri"/>
              <a:cs typeface="Calibri"/>
              <a:sym typeface="Calibri"/>
            </a:endParaRPr>
          </a:p>
        </p:txBody>
      </p:sp>
      <p:sp>
        <p:nvSpPr>
          <p:cNvPr id="64" name="Google Shape;64;g3586126e397_1_12"/>
          <p:cNvSpPr txBox="1"/>
          <p:nvPr>
            <p:ph idx="1" type="body"/>
          </p:nvPr>
        </p:nvSpPr>
        <p:spPr>
          <a:xfrm>
            <a:off x="1238700" y="1918186"/>
            <a:ext cx="11301900" cy="3540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2300">
                <a:solidFill>
                  <a:srgbClr val="191919"/>
                </a:solidFill>
              </a:rPr>
              <a:t>The work of the Council of Agencies Serving South Asians (CASSA) takes place on traditional Indigenous territories of the Huron-Wendat, Haudenosaunee, and most recently, the territory of the Mississaugas of the Credit First Nations. This territory is part of the Dish with One Spoon Treaty, an agreement between the Anishinaabeg, Haudenosaunee and allied nations to peacefully share and care for the resources around the Great Lakes. This territory is also covered by the Upper Canada Treaties. Today, Tkaronto, the traditional Mohawk name of this area called Toronto which means “trees in the water,” and its surrounding areas are still home to Indigenous people and we are grateful to have the opportunity to meet, work, and play on this territory as settlers.</a:t>
            </a:r>
            <a:endParaRPr sz="2400"/>
          </a:p>
        </p:txBody>
      </p:sp>
      <p:pic>
        <p:nvPicPr>
          <p:cNvPr descr="Sea turtle thin line icon, ocean animals concept, tortoise sign on white background, Turtle silhouette icon in outline style for mobile concept and web design. Vector graphics. (Provided by Getty Images)" id="65" name="Google Shape;65;g3586126e397_1_12"/>
          <p:cNvPicPr preferRelativeResize="0"/>
          <p:nvPr/>
        </p:nvPicPr>
        <p:blipFill rotWithShape="1">
          <a:blip r:embed="rId3">
            <a:alphaModFix/>
          </a:blip>
          <a:srcRect b="0" l="0" r="0" t="0"/>
          <a:stretch/>
        </p:blipFill>
        <p:spPr>
          <a:xfrm>
            <a:off x="5682575" y="5000175"/>
            <a:ext cx="1994301" cy="19943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35a7b1e9f68_0_67"/>
          <p:cNvSpPr txBox="1"/>
          <p:nvPr/>
        </p:nvSpPr>
        <p:spPr>
          <a:xfrm>
            <a:off x="637575" y="910825"/>
            <a:ext cx="3021000" cy="54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extLst>
                  <a:ext uri="http://customooxmlschemas.google.com/">
                    <go:slidesCustomData xmlns:go="http://customooxmlschemas.google.com/" textRoundtripDataId="1"/>
                  </a:ext>
                </a:extLst>
              </a:rPr>
              <a:t>Next workshop</a:t>
            </a:r>
            <a:endParaRPr b="1" i="0" sz="3000" u="none" cap="none" strike="noStrike">
              <a:solidFill>
                <a:schemeClr val="dk1"/>
              </a:solidFill>
              <a:latin typeface="Arial"/>
              <a:ea typeface="Arial"/>
              <a:cs typeface="Arial"/>
              <a:sym typeface="Arial"/>
            </a:endParaRPr>
          </a:p>
        </p:txBody>
      </p:sp>
      <p:sp>
        <p:nvSpPr>
          <p:cNvPr id="237" name="Google Shape;237;g35a7b1e9f68_0_67"/>
          <p:cNvSpPr txBox="1"/>
          <p:nvPr/>
        </p:nvSpPr>
        <p:spPr>
          <a:xfrm>
            <a:off x="3448000" y="3694550"/>
            <a:ext cx="9444900" cy="1975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Arial"/>
                <a:ea typeface="Arial"/>
                <a:cs typeface="Arial"/>
                <a:sym typeface="Arial"/>
              </a:rPr>
              <a:t>Led by SHIP: August 14, 2025</a:t>
            </a:r>
            <a:endParaRPr b="1" i="0" sz="2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rPr b="1" lang="en-US" sz="2600" u="sng">
                <a:solidFill>
                  <a:schemeClr val="hlink"/>
                </a:solidFill>
                <a:hlinkClick r:id="rId3"/>
              </a:rPr>
              <a:t>Registration Link: </a:t>
            </a:r>
            <a:r>
              <a:rPr b="1" i="0" lang="en-US" sz="2600" u="sng" cap="none" strike="noStrike">
                <a:solidFill>
                  <a:schemeClr val="hlink"/>
                </a:solidFill>
                <a:latin typeface="Arial"/>
                <a:ea typeface="Arial"/>
                <a:cs typeface="Arial"/>
                <a:sym typeface="Arial"/>
                <a:hlinkClick r:id="rId4"/>
              </a:rPr>
              <a:t>         </a:t>
            </a:r>
            <a:endParaRPr b="1" i="0" sz="2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t/>
            </a:r>
            <a:endParaRPr b="1" sz="2600">
              <a:solidFill>
                <a:schemeClr val="dk1"/>
              </a:solidFill>
            </a:endParaRPr>
          </a:p>
          <a:p>
            <a:pPr indent="0" lvl="0" marL="0" marR="0" rtl="0" algn="ctr">
              <a:lnSpc>
                <a:spcPct val="100000"/>
              </a:lnSpc>
              <a:spcBef>
                <a:spcPts val="0"/>
              </a:spcBef>
              <a:spcAft>
                <a:spcPts val="0"/>
              </a:spcAft>
              <a:buClr>
                <a:srgbClr val="000000"/>
              </a:buClr>
              <a:buSzPts val="2600"/>
              <a:buFont typeface="Arial"/>
              <a:buNone/>
            </a:pPr>
            <a:r>
              <a:t/>
            </a:r>
            <a:endParaRPr b="1" sz="2600">
              <a:solidFill>
                <a:schemeClr val="dk1"/>
              </a:solidFill>
            </a:endParaRPr>
          </a:p>
          <a:p>
            <a:pPr indent="0" lvl="0" marL="0" marR="0" rtl="0" algn="ctr">
              <a:lnSpc>
                <a:spcPct val="100000"/>
              </a:lnSpc>
              <a:spcBef>
                <a:spcPts val="0"/>
              </a:spcBef>
              <a:spcAft>
                <a:spcPts val="0"/>
              </a:spcAft>
              <a:buClr>
                <a:srgbClr val="000000"/>
              </a:buClr>
              <a:buSzPts val="2600"/>
              <a:buFont typeface="Arial"/>
              <a:buNone/>
            </a:pPr>
            <a:r>
              <a:t/>
            </a:r>
            <a:endParaRPr b="1" sz="2600">
              <a:solidFill>
                <a:schemeClr val="dk1"/>
              </a:solidFill>
            </a:endParaRPr>
          </a:p>
          <a:p>
            <a:pPr indent="0" lvl="0" marL="0" marR="0" rtl="0" algn="ctr">
              <a:lnSpc>
                <a:spcPct val="100000"/>
              </a:lnSpc>
              <a:spcBef>
                <a:spcPts val="0"/>
              </a:spcBef>
              <a:spcAft>
                <a:spcPts val="0"/>
              </a:spcAft>
              <a:buClr>
                <a:srgbClr val="000000"/>
              </a:buClr>
              <a:buSzPts val="2600"/>
              <a:buFont typeface="Arial"/>
              <a:buNone/>
            </a:pPr>
            <a:r>
              <a:t/>
            </a:r>
            <a:endParaRPr b="1" i="0" sz="2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1" sz="1900">
              <a:solidFill>
                <a:schemeClr val="dk1"/>
              </a:solidFill>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p:txBody>
      </p:sp>
      <p:pic>
        <p:nvPicPr>
          <p:cNvPr id="238" name="Google Shape;238;g35a7b1e9f68_0_67" title="SHIP Logo - FULL - Black.png"/>
          <p:cNvPicPr preferRelativeResize="0"/>
          <p:nvPr/>
        </p:nvPicPr>
        <p:blipFill rotWithShape="1">
          <a:blip r:embed="rId5">
            <a:alphaModFix/>
          </a:blip>
          <a:srcRect b="0" l="0" r="0" t="0"/>
          <a:stretch/>
        </p:blipFill>
        <p:spPr>
          <a:xfrm>
            <a:off x="826975" y="3439437"/>
            <a:ext cx="1984676" cy="893524"/>
          </a:xfrm>
          <a:prstGeom prst="rect">
            <a:avLst/>
          </a:prstGeom>
          <a:noFill/>
          <a:ln>
            <a:noFill/>
          </a:ln>
        </p:spPr>
      </p:pic>
      <p:sp>
        <p:nvSpPr>
          <p:cNvPr id="239" name="Google Shape;239;g35a7b1e9f68_0_67"/>
          <p:cNvSpPr txBox="1"/>
          <p:nvPr/>
        </p:nvSpPr>
        <p:spPr>
          <a:xfrm>
            <a:off x="3522600" y="6005000"/>
            <a:ext cx="9220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40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g3586126e397_1_0"/>
          <p:cNvSpPr txBox="1"/>
          <p:nvPr>
            <p:ph type="title"/>
          </p:nvPr>
        </p:nvSpPr>
        <p:spPr>
          <a:xfrm>
            <a:off x="310250" y="868325"/>
            <a:ext cx="12490500" cy="9234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SzPts val="1400"/>
              <a:buNone/>
            </a:pPr>
            <a:r>
              <a:rPr lang="en-US" sz="3000">
                <a:solidFill>
                  <a:schemeClr val="dk1"/>
                </a:solidFill>
                <a:latin typeface="Calibri"/>
                <a:ea typeface="Calibri"/>
                <a:cs typeface="Calibri"/>
                <a:sym typeface="Calibri"/>
              </a:rPr>
              <a:t>CASSA Team </a:t>
            </a:r>
            <a:endParaRPr sz="3000">
              <a:solidFill>
                <a:schemeClr val="dk1"/>
              </a:solidFill>
              <a:latin typeface="Calibri"/>
              <a:ea typeface="Calibri"/>
              <a:cs typeface="Calibri"/>
              <a:sym typeface="Calibri"/>
            </a:endParaRPr>
          </a:p>
          <a:p>
            <a:pPr indent="0" lvl="0" marL="0" rtl="0" algn="ctr">
              <a:lnSpc>
                <a:spcPct val="100000"/>
              </a:lnSpc>
              <a:spcBef>
                <a:spcPts val="0"/>
              </a:spcBef>
              <a:spcAft>
                <a:spcPts val="0"/>
              </a:spcAft>
              <a:buSzPts val="1400"/>
              <a:buNone/>
            </a:pPr>
            <a:r>
              <a:t/>
            </a:r>
            <a:endParaRPr sz="3000">
              <a:solidFill>
                <a:schemeClr val="dk1"/>
              </a:solidFill>
              <a:latin typeface="Calibri"/>
              <a:ea typeface="Calibri"/>
              <a:cs typeface="Calibri"/>
              <a:sym typeface="Calibri"/>
            </a:endParaRPr>
          </a:p>
        </p:txBody>
      </p:sp>
      <p:pic>
        <p:nvPicPr>
          <p:cNvPr id="71" name="Google Shape;71;g3586126e397_1_0" title="Screenshot 2025-07-16 142417.png"/>
          <p:cNvPicPr preferRelativeResize="0"/>
          <p:nvPr/>
        </p:nvPicPr>
        <p:blipFill rotWithShape="1">
          <a:blip r:embed="rId3">
            <a:alphaModFix/>
          </a:blip>
          <a:srcRect b="-8459" l="133760" r="-133760" t="8460"/>
          <a:stretch/>
        </p:blipFill>
        <p:spPr>
          <a:xfrm>
            <a:off x="4770500" y="2115975"/>
            <a:ext cx="2790658" cy="2865575"/>
          </a:xfrm>
          <a:prstGeom prst="rect">
            <a:avLst/>
          </a:prstGeom>
          <a:noFill/>
          <a:ln>
            <a:noFill/>
          </a:ln>
        </p:spPr>
      </p:pic>
      <p:sp>
        <p:nvSpPr>
          <p:cNvPr id="72" name="Google Shape;72;g3586126e397_1_0"/>
          <p:cNvSpPr txBox="1"/>
          <p:nvPr/>
        </p:nvSpPr>
        <p:spPr>
          <a:xfrm>
            <a:off x="5968800" y="3170375"/>
            <a:ext cx="1787700" cy="461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b="1" sz="3000">
              <a:solidFill>
                <a:srgbClr val="000000"/>
              </a:solidFill>
              <a:latin typeface="Calibri"/>
              <a:ea typeface="Calibri"/>
              <a:cs typeface="Calibri"/>
              <a:sym typeface="Calibri"/>
            </a:endParaRPr>
          </a:p>
        </p:txBody>
      </p:sp>
      <p:pic>
        <p:nvPicPr>
          <p:cNvPr id="73" name="Google Shape;73;g3586126e397_1_0" title="Qurat-Al-Ain.jpg"/>
          <p:cNvPicPr preferRelativeResize="0"/>
          <p:nvPr/>
        </p:nvPicPr>
        <p:blipFill>
          <a:blip r:embed="rId4">
            <a:alphaModFix/>
          </a:blip>
          <a:stretch>
            <a:fillRect/>
          </a:stretch>
        </p:blipFill>
        <p:spPr>
          <a:xfrm>
            <a:off x="9175925" y="1779675"/>
            <a:ext cx="2630099" cy="2630126"/>
          </a:xfrm>
          <a:prstGeom prst="rect">
            <a:avLst/>
          </a:prstGeom>
          <a:noFill/>
          <a:ln>
            <a:noFill/>
          </a:ln>
        </p:spPr>
      </p:pic>
      <p:sp>
        <p:nvSpPr>
          <p:cNvPr id="74" name="Google Shape;74;g3586126e397_1_0"/>
          <p:cNvSpPr txBox="1"/>
          <p:nvPr/>
        </p:nvSpPr>
        <p:spPr>
          <a:xfrm>
            <a:off x="1990675" y="4409800"/>
            <a:ext cx="2862900" cy="273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2400">
                <a:solidFill>
                  <a:srgbClr val="191919"/>
                </a:solidFill>
                <a:latin typeface="Calibri"/>
                <a:ea typeface="Calibri"/>
                <a:cs typeface="Calibri"/>
                <a:sym typeface="Calibri"/>
              </a:rPr>
              <a:t>Ridah Asghar (she/her)                                                                                    </a:t>
            </a:r>
            <a:endParaRPr b="1" sz="2400">
              <a:solidFill>
                <a:srgbClr val="191919"/>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2100">
                <a:solidFill>
                  <a:srgbClr val="191919"/>
                </a:solidFill>
                <a:latin typeface="Calibri"/>
                <a:ea typeface="Calibri"/>
                <a:cs typeface="Calibri"/>
                <a:sym typeface="Calibri"/>
              </a:rPr>
              <a:t>Director of Development                                                                                                     </a:t>
            </a:r>
            <a:endParaRPr sz="2100">
              <a:solidFill>
                <a:srgbClr val="191919"/>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2100">
                <a:solidFill>
                  <a:srgbClr val="2F2F2F"/>
                </a:solidFill>
                <a:highlight>
                  <a:srgbClr val="FFFFFF"/>
                </a:highlight>
                <a:latin typeface="Calibri"/>
                <a:ea typeface="Calibri"/>
                <a:cs typeface="Calibri"/>
                <a:sym typeface="Calibri"/>
              </a:rPr>
              <a:t>                                                                                                                                                                                                                           </a:t>
            </a:r>
            <a:endParaRPr sz="2100">
              <a:solidFill>
                <a:srgbClr val="2F2F2F"/>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2100">
                <a:solidFill>
                  <a:srgbClr val="2F2F2F"/>
                </a:solidFill>
                <a:highlight>
                  <a:srgbClr val="FFFFFF"/>
                </a:highlight>
                <a:latin typeface="Calibri"/>
                <a:ea typeface="Calibri"/>
                <a:cs typeface="Calibri"/>
                <a:sym typeface="Calibri"/>
              </a:rPr>
              <a:t> </a:t>
            </a:r>
            <a:endParaRPr sz="2100">
              <a:solidFill>
                <a:srgbClr val="2F2F2F"/>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2100">
                <a:solidFill>
                  <a:srgbClr val="2F2F2F"/>
                </a:solidFill>
                <a:highlight>
                  <a:srgbClr val="FFFFFF"/>
                </a:highlight>
                <a:latin typeface="Calibri"/>
                <a:ea typeface="Calibri"/>
                <a:cs typeface="Calibri"/>
                <a:sym typeface="Calibri"/>
              </a:rPr>
              <a:t>                                                                                                                                                 </a:t>
            </a:r>
            <a:endParaRPr sz="2100">
              <a:solidFill>
                <a:srgbClr val="2F2F2F"/>
              </a:solidFill>
              <a:highlight>
                <a:srgbClr val="FFFFFF"/>
              </a:highlight>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t/>
            </a:r>
            <a:endParaRPr sz="2100">
              <a:solidFill>
                <a:srgbClr val="191919"/>
              </a:solidFill>
              <a:latin typeface="Calibri"/>
              <a:ea typeface="Calibri"/>
              <a:cs typeface="Calibri"/>
              <a:sym typeface="Calibri"/>
            </a:endParaRPr>
          </a:p>
          <a:p>
            <a:pPr indent="0" lvl="0" marL="0" rtl="0" algn="l">
              <a:lnSpc>
                <a:spcPct val="100000"/>
              </a:lnSpc>
              <a:spcBef>
                <a:spcPts val="1200"/>
              </a:spcBef>
              <a:spcAft>
                <a:spcPts val="1200"/>
              </a:spcAft>
              <a:buClr>
                <a:srgbClr val="000000"/>
              </a:buClr>
              <a:buSzPts val="1100"/>
              <a:buFont typeface="Arial"/>
              <a:buNone/>
            </a:pPr>
            <a:r>
              <a:t/>
            </a:r>
            <a:endParaRPr sz="2100">
              <a:solidFill>
                <a:srgbClr val="191919"/>
              </a:solidFill>
              <a:latin typeface="Calibri"/>
              <a:ea typeface="Calibri"/>
              <a:cs typeface="Calibri"/>
              <a:sym typeface="Calibri"/>
            </a:endParaRPr>
          </a:p>
        </p:txBody>
      </p:sp>
      <p:sp>
        <p:nvSpPr>
          <p:cNvPr id="75" name="Google Shape;75;g3586126e397_1_0"/>
          <p:cNvSpPr txBox="1"/>
          <p:nvPr/>
        </p:nvSpPr>
        <p:spPr>
          <a:xfrm>
            <a:off x="9175925" y="4419600"/>
            <a:ext cx="3126000" cy="2736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US" sz="2400">
                <a:solidFill>
                  <a:srgbClr val="191919"/>
                </a:solidFill>
                <a:latin typeface="Calibri"/>
                <a:ea typeface="Calibri"/>
                <a:cs typeface="Calibri"/>
                <a:sym typeface="Calibri"/>
              </a:rPr>
              <a:t>Qurat Al Ain (she/her)</a:t>
            </a:r>
            <a:endParaRPr sz="2400">
              <a:solidFill>
                <a:srgbClr val="191919"/>
              </a:solidFill>
              <a:latin typeface="Calibri"/>
              <a:ea typeface="Calibri"/>
              <a:cs typeface="Calibri"/>
              <a:sym typeface="Calibri"/>
            </a:endParaRPr>
          </a:p>
          <a:p>
            <a:pPr indent="0" lvl="0" marL="0" rtl="0" algn="l">
              <a:lnSpc>
                <a:spcPct val="100000"/>
              </a:lnSpc>
              <a:spcBef>
                <a:spcPts val="1200"/>
              </a:spcBef>
              <a:spcAft>
                <a:spcPts val="0"/>
              </a:spcAft>
              <a:buNone/>
            </a:pPr>
            <a:r>
              <a:rPr lang="en-US" sz="2100">
                <a:solidFill>
                  <a:srgbClr val="191919"/>
                </a:solidFill>
                <a:latin typeface="Calibri"/>
                <a:ea typeface="Calibri"/>
                <a:cs typeface="Calibri"/>
                <a:sym typeface="Calibri"/>
              </a:rPr>
              <a:t>Executive Assistant/Membership </a:t>
            </a:r>
            <a:r>
              <a:rPr lang="en-US" sz="2100">
                <a:solidFill>
                  <a:srgbClr val="191919"/>
                </a:solidFill>
                <a:latin typeface="Calibri"/>
                <a:ea typeface="Calibri"/>
                <a:cs typeface="Calibri"/>
                <a:sym typeface="Calibri"/>
                <a:extLst>
                  <a:ext uri="http://customooxmlschemas.google.com/">
                    <go:slidesCustomData xmlns:go="http://customooxmlschemas.google.com/" textRoundtripDataId="0"/>
                  </a:ext>
                </a:extLst>
              </a:rPr>
              <a:t>Coordinator</a:t>
            </a:r>
            <a:r>
              <a:rPr lang="en-US" sz="2100">
                <a:solidFill>
                  <a:srgbClr val="191919"/>
                </a:solidFill>
                <a:latin typeface="Calibri"/>
                <a:ea typeface="Calibri"/>
                <a:cs typeface="Calibri"/>
                <a:sym typeface="Calibri"/>
              </a:rPr>
              <a:t> and Admin Assistant at TNN.</a:t>
            </a:r>
            <a:br>
              <a:rPr lang="en-US" sz="2100">
                <a:solidFill>
                  <a:srgbClr val="191919"/>
                </a:solidFill>
                <a:latin typeface="Calibri"/>
                <a:ea typeface="Calibri"/>
                <a:cs typeface="Calibri"/>
                <a:sym typeface="Calibri"/>
              </a:rPr>
            </a:br>
            <a:r>
              <a:rPr lang="en-US" sz="2100">
                <a:solidFill>
                  <a:srgbClr val="191919"/>
                </a:solidFill>
                <a:latin typeface="Calibri"/>
                <a:ea typeface="Calibri"/>
                <a:cs typeface="Calibri"/>
                <a:sym typeface="Calibri"/>
              </a:rPr>
              <a:t>Diploma, Accounting and Business</a:t>
            </a:r>
            <a:endParaRPr sz="2100">
              <a:solidFill>
                <a:srgbClr val="191919"/>
              </a:solidFill>
              <a:latin typeface="Calibri"/>
              <a:ea typeface="Calibri"/>
              <a:cs typeface="Calibri"/>
              <a:sym typeface="Calibri"/>
            </a:endParaRPr>
          </a:p>
          <a:p>
            <a:pPr indent="0" lvl="0" marL="0" rtl="0" algn="l">
              <a:spcBef>
                <a:spcPts val="1200"/>
              </a:spcBef>
              <a:spcAft>
                <a:spcPts val="0"/>
              </a:spcAft>
              <a:buNone/>
            </a:pPr>
            <a:r>
              <a:t/>
            </a:r>
            <a:endParaRPr sz="1200">
              <a:solidFill>
                <a:srgbClr val="000000"/>
              </a:solidFill>
            </a:endParaRPr>
          </a:p>
        </p:txBody>
      </p:sp>
      <p:pic>
        <p:nvPicPr>
          <p:cNvPr id="76" name="Google Shape;76;g3586126e397_1_0"/>
          <p:cNvPicPr preferRelativeResize="0"/>
          <p:nvPr/>
        </p:nvPicPr>
        <p:blipFill>
          <a:blip r:embed="rId5">
            <a:alphaModFix/>
          </a:blip>
          <a:stretch>
            <a:fillRect/>
          </a:stretch>
        </p:blipFill>
        <p:spPr>
          <a:xfrm>
            <a:off x="1919275" y="1779688"/>
            <a:ext cx="2630100" cy="2630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g3586126e397_1_25"/>
          <p:cNvSpPr txBox="1"/>
          <p:nvPr>
            <p:ph type="title"/>
          </p:nvPr>
        </p:nvSpPr>
        <p:spPr>
          <a:xfrm>
            <a:off x="1436050" y="1176096"/>
            <a:ext cx="10585500" cy="4617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SzPts val="1400"/>
              <a:buNone/>
            </a:pPr>
            <a:r>
              <a:rPr lang="en-US" sz="3000">
                <a:solidFill>
                  <a:srgbClr val="191919"/>
                </a:solidFill>
              </a:rPr>
              <a:t>Council of Agencies Serving South Asians (CASSA)</a:t>
            </a:r>
            <a:endParaRPr sz="3000"/>
          </a:p>
        </p:txBody>
      </p:sp>
      <p:sp>
        <p:nvSpPr>
          <p:cNvPr id="82" name="Google Shape;82;g3586126e397_1_25"/>
          <p:cNvSpPr txBox="1"/>
          <p:nvPr>
            <p:ph idx="1" type="body"/>
          </p:nvPr>
        </p:nvSpPr>
        <p:spPr>
          <a:xfrm>
            <a:off x="1257850" y="1873274"/>
            <a:ext cx="11301900" cy="3340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1200"/>
              </a:spcBef>
              <a:spcAft>
                <a:spcPts val="0"/>
              </a:spcAft>
              <a:buClr>
                <a:schemeClr val="dk1"/>
              </a:buClr>
              <a:buSzPts val="1100"/>
              <a:buFont typeface="Arial"/>
              <a:buNone/>
            </a:pPr>
            <a:r>
              <a:rPr lang="en-US" sz="2300">
                <a:solidFill>
                  <a:srgbClr val="191919"/>
                </a:solidFill>
              </a:rPr>
              <a:t>An umbrella organization with over 120 member agencies. Our mandate is to cultivate the social, economic, political and cultural empowerment of South Asians by serving as a resource for training, research, knowledge mobilization, leadership and capacity building for South Asians, racialized and other marginalized communities. </a:t>
            </a:r>
            <a:endParaRPr sz="2300">
              <a:solidFill>
                <a:srgbClr val="191919"/>
              </a:solidFill>
            </a:endParaRPr>
          </a:p>
          <a:p>
            <a:pPr indent="0" lvl="0" marL="0" rtl="0" algn="l">
              <a:lnSpc>
                <a:spcPct val="100000"/>
              </a:lnSpc>
              <a:spcBef>
                <a:spcPts val="1200"/>
              </a:spcBef>
              <a:spcAft>
                <a:spcPts val="1200"/>
              </a:spcAft>
              <a:buClr>
                <a:schemeClr val="dk1"/>
              </a:buClr>
              <a:buSzPts val="1100"/>
              <a:buFont typeface="Arial"/>
              <a:buNone/>
            </a:pPr>
            <a:r>
              <a:rPr lang="en-US" sz="2300">
                <a:solidFill>
                  <a:srgbClr val="191919"/>
                </a:solidFill>
              </a:rPr>
              <a:t>CASSA aims to create social and systemic change through coalition building, and partnering with other community organizations and institutions who share a similar vision of equipping the communities they serve with the necessary tools, knowledge and resources in order to successfully participate and contribute to Canadian society in all sectors.</a:t>
            </a:r>
            <a:endParaRPr sz="2300">
              <a:solidFill>
                <a:srgbClr val="191919"/>
              </a:solidFill>
            </a:endParaRPr>
          </a:p>
        </p:txBody>
      </p:sp>
      <p:pic>
        <p:nvPicPr>
          <p:cNvPr id="83" name="Google Shape;83;g3586126e397_1_25" title="CASSA_Logo_Red_Ver.png"/>
          <p:cNvPicPr preferRelativeResize="0"/>
          <p:nvPr/>
        </p:nvPicPr>
        <p:blipFill rotWithShape="1">
          <a:blip r:embed="rId3">
            <a:alphaModFix/>
          </a:blip>
          <a:srcRect b="0" l="0" r="0" t="0"/>
          <a:stretch/>
        </p:blipFill>
        <p:spPr>
          <a:xfrm>
            <a:off x="5446050" y="5448950"/>
            <a:ext cx="2565500" cy="1389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g35a7b1e9f68_0_94"/>
          <p:cNvSpPr txBox="1"/>
          <p:nvPr>
            <p:ph type="ctrTitle"/>
          </p:nvPr>
        </p:nvSpPr>
        <p:spPr>
          <a:xfrm>
            <a:off x="1083286" y="4191561"/>
            <a:ext cx="2969400" cy="4617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SzPts val="1400"/>
              <a:buNone/>
            </a:pPr>
            <a:r>
              <a:rPr lang="en-US" sz="3000">
                <a:solidFill>
                  <a:schemeClr val="dk1"/>
                </a:solidFill>
              </a:rPr>
              <a:t>Agenda</a:t>
            </a:r>
            <a:endParaRPr sz="3000">
              <a:solidFill>
                <a:schemeClr val="dk1"/>
              </a:solidFill>
            </a:endParaRPr>
          </a:p>
        </p:txBody>
      </p:sp>
      <p:sp>
        <p:nvSpPr>
          <p:cNvPr id="89" name="Google Shape;89;g35a7b1e9f68_0_94"/>
          <p:cNvSpPr txBox="1"/>
          <p:nvPr/>
        </p:nvSpPr>
        <p:spPr>
          <a:xfrm>
            <a:off x="5872125" y="476250"/>
            <a:ext cx="7310400" cy="68199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Clr>
                <a:schemeClr val="dk1"/>
              </a:buClr>
              <a:buSzPts val="2200"/>
              <a:buFont typeface="Arial"/>
              <a:buAutoNum type="arabicPeriod"/>
            </a:pPr>
            <a:r>
              <a:rPr b="1" i="0" lang="en-US" sz="2200" u="none" cap="none" strike="noStrike">
                <a:solidFill>
                  <a:schemeClr val="dk1"/>
                </a:solidFill>
                <a:latin typeface="Arial"/>
                <a:ea typeface="Arial"/>
                <a:cs typeface="Arial"/>
                <a:sym typeface="Arial"/>
              </a:rPr>
              <a:t>Land Acknowledgement</a:t>
            </a:r>
            <a:endParaRPr b="1" i="0" sz="22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None/>
            </a:pPr>
            <a:r>
              <a:t/>
            </a:r>
            <a:endParaRPr b="1" sz="2200">
              <a:solidFill>
                <a:schemeClr val="dk1"/>
              </a:solidFill>
            </a:endParaRPr>
          </a:p>
          <a:p>
            <a:pPr indent="-368300" lvl="0" marL="457200" rtl="0" algn="l">
              <a:spcBef>
                <a:spcPts val="0"/>
              </a:spcBef>
              <a:spcAft>
                <a:spcPts val="0"/>
              </a:spcAft>
              <a:buClr>
                <a:schemeClr val="dk1"/>
              </a:buClr>
              <a:buSzPts val="2200"/>
              <a:buAutoNum type="arabicPeriod"/>
            </a:pPr>
            <a:r>
              <a:rPr b="1" lang="en-US" sz="2200">
                <a:solidFill>
                  <a:schemeClr val="dk1"/>
                </a:solidFill>
              </a:rPr>
              <a:t>Introduction of CASSA</a:t>
            </a:r>
            <a:endParaRPr b="1" sz="2200">
              <a:solidFill>
                <a:schemeClr val="dk1"/>
              </a:solidFill>
            </a:endParaRPr>
          </a:p>
          <a:p>
            <a:pPr indent="0" lvl="0" marL="457200" marR="0" rtl="0" algn="l">
              <a:lnSpc>
                <a:spcPct val="100000"/>
              </a:lnSpc>
              <a:spcBef>
                <a:spcPts val="0"/>
              </a:spcBef>
              <a:spcAft>
                <a:spcPts val="0"/>
              </a:spcAft>
              <a:buNone/>
            </a:pPr>
            <a:r>
              <a:t/>
            </a:r>
            <a:endParaRPr b="1" sz="2200">
              <a:solidFill>
                <a:schemeClr val="dk1"/>
              </a:solidFill>
            </a:endParaRPr>
          </a:p>
          <a:p>
            <a:pPr indent="-368300" lvl="0" marL="457200" marR="0" rtl="0" algn="l">
              <a:lnSpc>
                <a:spcPct val="100000"/>
              </a:lnSpc>
              <a:spcBef>
                <a:spcPts val="0"/>
              </a:spcBef>
              <a:spcAft>
                <a:spcPts val="0"/>
              </a:spcAft>
              <a:buClr>
                <a:schemeClr val="dk1"/>
              </a:buClr>
              <a:buSzPts val="2200"/>
              <a:buFont typeface="Arial"/>
              <a:buAutoNum type="arabicPeriod"/>
            </a:pPr>
            <a:r>
              <a:rPr b="1" i="0" lang="en-US" sz="2200" u="none" cap="none" strike="noStrike">
                <a:solidFill>
                  <a:schemeClr val="dk1"/>
                </a:solidFill>
                <a:latin typeface="Arial"/>
                <a:ea typeface="Arial"/>
                <a:cs typeface="Arial"/>
                <a:sym typeface="Arial"/>
              </a:rPr>
              <a:t>Overview of Data for Change Project</a:t>
            </a:r>
            <a:endParaRPr b="1" i="0" sz="22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None/>
            </a:pPr>
            <a:r>
              <a:t/>
            </a:r>
            <a:endParaRPr b="1" sz="2200">
              <a:solidFill>
                <a:schemeClr val="dk1"/>
              </a:solidFill>
            </a:endParaRPr>
          </a:p>
          <a:p>
            <a:pPr indent="-368300" lvl="0" marL="457200" rtl="0" algn="l">
              <a:spcBef>
                <a:spcPts val="0"/>
              </a:spcBef>
              <a:spcAft>
                <a:spcPts val="0"/>
              </a:spcAft>
              <a:buClr>
                <a:schemeClr val="dk1"/>
              </a:buClr>
              <a:buSzPts val="2200"/>
              <a:buAutoNum type="arabicPeriod"/>
            </a:pPr>
            <a:r>
              <a:rPr b="1" lang="en-US" sz="2200"/>
              <a:t>Overview of CoP &amp; Ground Rules</a:t>
            </a:r>
            <a:endParaRPr b="1" sz="2200">
              <a:solidFill>
                <a:srgbClr val="FF0000"/>
              </a:solidFill>
            </a:endParaRPr>
          </a:p>
          <a:p>
            <a:pPr indent="0" lvl="0" marL="0" marR="0" rtl="0" algn="l">
              <a:lnSpc>
                <a:spcPct val="100000"/>
              </a:lnSpc>
              <a:spcBef>
                <a:spcPts val="0"/>
              </a:spcBef>
              <a:spcAft>
                <a:spcPts val="0"/>
              </a:spcAft>
              <a:buNone/>
            </a:pPr>
            <a:r>
              <a:t/>
            </a:r>
            <a:endParaRPr b="1" sz="2200">
              <a:solidFill>
                <a:srgbClr val="FF0000"/>
              </a:solidFill>
            </a:endParaRPr>
          </a:p>
          <a:p>
            <a:pPr indent="-368300" lvl="0" marL="457200" marR="0" rtl="0" algn="l">
              <a:lnSpc>
                <a:spcPct val="100000"/>
              </a:lnSpc>
              <a:spcBef>
                <a:spcPts val="0"/>
              </a:spcBef>
              <a:spcAft>
                <a:spcPts val="0"/>
              </a:spcAft>
              <a:buClr>
                <a:schemeClr val="dk1"/>
              </a:buClr>
              <a:buSzPts val="2200"/>
              <a:buFont typeface="Arial"/>
              <a:buAutoNum type="arabicPeriod"/>
            </a:pPr>
            <a:r>
              <a:rPr b="1" i="0" lang="en-US" sz="2200" u="none" cap="none" strike="noStrike">
                <a:solidFill>
                  <a:schemeClr val="dk1"/>
                </a:solidFill>
                <a:latin typeface="Arial"/>
                <a:ea typeface="Arial"/>
                <a:cs typeface="Arial"/>
                <a:sym typeface="Arial"/>
              </a:rPr>
              <a:t>Fireside Chat</a:t>
            </a:r>
            <a:endParaRPr b="1" sz="2200">
              <a:solidFill>
                <a:srgbClr val="FF0000"/>
              </a:solidFill>
            </a:endParaRPr>
          </a:p>
          <a:p>
            <a:pPr indent="0" lvl="0" marL="457200" marR="0" rtl="0" algn="l">
              <a:lnSpc>
                <a:spcPct val="100000"/>
              </a:lnSpc>
              <a:spcBef>
                <a:spcPts val="0"/>
              </a:spcBef>
              <a:spcAft>
                <a:spcPts val="0"/>
              </a:spcAft>
              <a:buNone/>
            </a:pPr>
            <a:r>
              <a:t/>
            </a:r>
            <a:endParaRPr b="1" sz="2200">
              <a:solidFill>
                <a:srgbClr val="FF0000"/>
              </a:solidFill>
            </a:endParaRPr>
          </a:p>
          <a:p>
            <a:pPr indent="-368300" lvl="0" marL="457200" marR="0" rtl="0" algn="l">
              <a:lnSpc>
                <a:spcPct val="100000"/>
              </a:lnSpc>
              <a:spcBef>
                <a:spcPts val="0"/>
              </a:spcBef>
              <a:spcAft>
                <a:spcPts val="0"/>
              </a:spcAft>
              <a:buClr>
                <a:schemeClr val="dk1"/>
              </a:buClr>
              <a:buSzPts val="2200"/>
              <a:buFont typeface="Arial"/>
              <a:buAutoNum type="arabicPeriod"/>
            </a:pPr>
            <a:r>
              <a:rPr b="1" i="0" lang="en-US" sz="2200" u="none" cap="none" strike="noStrike">
                <a:solidFill>
                  <a:schemeClr val="dk1"/>
                </a:solidFill>
                <a:latin typeface="Arial"/>
                <a:ea typeface="Arial"/>
                <a:cs typeface="Arial"/>
                <a:sym typeface="Arial"/>
              </a:rPr>
              <a:t>Fireside Q&amp;A</a:t>
            </a:r>
            <a:endParaRPr b="1" sz="2200">
              <a:solidFill>
                <a:srgbClr val="FF0000"/>
              </a:solidFill>
            </a:endParaRPr>
          </a:p>
          <a:p>
            <a:pPr indent="0" lvl="0" marL="0" marR="0" rtl="0" algn="l">
              <a:lnSpc>
                <a:spcPct val="100000"/>
              </a:lnSpc>
              <a:spcBef>
                <a:spcPts val="0"/>
              </a:spcBef>
              <a:spcAft>
                <a:spcPts val="0"/>
              </a:spcAft>
              <a:buNone/>
            </a:pPr>
            <a:r>
              <a:t/>
            </a:r>
            <a:endParaRPr b="1" sz="2200">
              <a:solidFill>
                <a:srgbClr val="FF0000"/>
              </a:solidFill>
            </a:endParaRPr>
          </a:p>
          <a:p>
            <a:pPr indent="-368300" lvl="0" marL="457200" marR="0" rtl="0" algn="l">
              <a:lnSpc>
                <a:spcPct val="100000"/>
              </a:lnSpc>
              <a:spcBef>
                <a:spcPts val="0"/>
              </a:spcBef>
              <a:spcAft>
                <a:spcPts val="0"/>
              </a:spcAft>
              <a:buClr>
                <a:schemeClr val="dk1"/>
              </a:buClr>
              <a:buSzPts val="2200"/>
              <a:buFont typeface="Arial"/>
              <a:buAutoNum type="arabicPeriod"/>
            </a:pPr>
            <a:r>
              <a:rPr b="1" lang="en-US" sz="2200">
                <a:solidFill>
                  <a:schemeClr val="dk1"/>
                </a:solidFill>
                <a:highlight>
                  <a:schemeClr val="lt1"/>
                </a:highlight>
              </a:rPr>
              <a:t>Presentations (</a:t>
            </a:r>
            <a:r>
              <a:rPr b="1" i="0" lang="en-US" sz="2200" u="none" cap="none" strike="noStrike">
                <a:solidFill>
                  <a:schemeClr val="dk1"/>
                </a:solidFill>
                <a:highlight>
                  <a:schemeClr val="lt1"/>
                </a:highlight>
                <a:latin typeface="Arial"/>
                <a:ea typeface="Arial"/>
                <a:cs typeface="Arial"/>
                <a:sym typeface="Arial"/>
              </a:rPr>
              <a:t>SHIP</a:t>
            </a:r>
            <a:r>
              <a:rPr b="1" lang="en-US" sz="2200">
                <a:solidFill>
                  <a:schemeClr val="dk1"/>
                </a:solidFill>
                <a:highlight>
                  <a:schemeClr val="lt1"/>
                </a:highlight>
              </a:rPr>
              <a:t> + </a:t>
            </a:r>
            <a:r>
              <a:rPr b="1" i="0" lang="en-US" sz="2200" u="none" cap="none" strike="noStrike">
                <a:solidFill>
                  <a:schemeClr val="dk1"/>
                </a:solidFill>
                <a:highlight>
                  <a:schemeClr val="lt1"/>
                </a:highlight>
                <a:latin typeface="Arial"/>
                <a:ea typeface="Arial"/>
                <a:cs typeface="Arial"/>
                <a:sym typeface="Arial"/>
              </a:rPr>
              <a:t>Q&amp;A &amp; Logical Outcomes + Q&amp;A</a:t>
            </a:r>
            <a:endParaRPr b="1" i="0" sz="2200" u="none" cap="none" strike="noStrike">
              <a:solidFill>
                <a:schemeClr val="dk1"/>
              </a:solidFill>
              <a:highlight>
                <a:schemeClr val="lt1"/>
              </a:highlight>
              <a:latin typeface="Arial"/>
              <a:ea typeface="Arial"/>
              <a:cs typeface="Arial"/>
              <a:sym typeface="Arial"/>
            </a:endParaRPr>
          </a:p>
          <a:p>
            <a:pPr indent="0" lvl="0" marL="457200" marR="0" rtl="0" algn="l">
              <a:lnSpc>
                <a:spcPct val="100000"/>
              </a:lnSpc>
              <a:spcBef>
                <a:spcPts val="0"/>
              </a:spcBef>
              <a:spcAft>
                <a:spcPts val="0"/>
              </a:spcAft>
              <a:buNone/>
            </a:pPr>
            <a:r>
              <a:t/>
            </a:r>
            <a:endParaRPr b="1" sz="2200">
              <a:solidFill>
                <a:schemeClr val="dk1"/>
              </a:solidFill>
              <a:highlight>
                <a:schemeClr val="lt1"/>
              </a:highlight>
            </a:endParaRPr>
          </a:p>
          <a:p>
            <a:pPr indent="-368300" lvl="0" marL="457200" marR="0" rtl="0" algn="l">
              <a:lnSpc>
                <a:spcPct val="100000"/>
              </a:lnSpc>
              <a:spcBef>
                <a:spcPts val="0"/>
              </a:spcBef>
              <a:spcAft>
                <a:spcPts val="0"/>
              </a:spcAft>
              <a:buClr>
                <a:schemeClr val="dk1"/>
              </a:buClr>
              <a:buSzPts val="2200"/>
              <a:buAutoNum type="arabicPeriod"/>
            </a:pPr>
            <a:r>
              <a:rPr b="1" lang="en-US" sz="2200">
                <a:solidFill>
                  <a:schemeClr val="dk1"/>
                </a:solidFill>
                <a:highlight>
                  <a:schemeClr val="lt1"/>
                </a:highlight>
              </a:rPr>
              <a:t>Close-out</a:t>
            </a:r>
            <a:endParaRPr b="1" sz="2200">
              <a:solidFill>
                <a:schemeClr val="dk1"/>
              </a:solidFill>
              <a:highlight>
                <a:schemeClr val="lt1"/>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g33645278d8f_0_58"/>
          <p:cNvSpPr txBox="1"/>
          <p:nvPr/>
        </p:nvSpPr>
        <p:spPr>
          <a:xfrm>
            <a:off x="1238700" y="1005096"/>
            <a:ext cx="10585500" cy="81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666666"/>
                </a:solidFill>
                <a:latin typeface="Arial"/>
                <a:ea typeface="Arial"/>
                <a:cs typeface="Arial"/>
                <a:sym typeface="Arial"/>
              </a:rPr>
              <a:t>Project</a:t>
            </a:r>
            <a:r>
              <a:rPr b="1" i="0" lang="en-US" sz="5300" u="none" cap="none" strike="noStrike">
                <a:solidFill>
                  <a:srgbClr val="000000"/>
                </a:solidFill>
                <a:latin typeface="Arial"/>
                <a:ea typeface="Arial"/>
                <a:cs typeface="Arial"/>
                <a:sym typeface="Arial"/>
              </a:rPr>
              <a:t> </a:t>
            </a:r>
            <a:r>
              <a:rPr b="1" i="0" lang="en-US" sz="3700" u="none" cap="none" strike="noStrike">
                <a:solidFill>
                  <a:srgbClr val="666666"/>
                </a:solidFill>
                <a:latin typeface="Arial"/>
                <a:ea typeface="Arial"/>
                <a:cs typeface="Arial"/>
                <a:sym typeface="Arial"/>
              </a:rPr>
              <a:t>Objective</a:t>
            </a:r>
            <a:endParaRPr b="1" i="0" sz="3700" u="none" cap="none" strike="noStrike">
              <a:solidFill>
                <a:srgbClr val="666666"/>
              </a:solidFill>
              <a:latin typeface="Arial"/>
              <a:ea typeface="Arial"/>
              <a:cs typeface="Arial"/>
              <a:sym typeface="Arial"/>
            </a:endParaRPr>
          </a:p>
        </p:txBody>
      </p:sp>
      <p:sp>
        <p:nvSpPr>
          <p:cNvPr id="95" name="Google Shape;95;g33645278d8f_0_58"/>
          <p:cNvSpPr txBox="1"/>
          <p:nvPr/>
        </p:nvSpPr>
        <p:spPr>
          <a:xfrm>
            <a:off x="1257850" y="2226758"/>
            <a:ext cx="11301900" cy="3318900"/>
          </a:xfrm>
          <a:prstGeom prst="rect">
            <a:avLst/>
          </a:prstGeom>
          <a:noFill/>
          <a:ln>
            <a:noFill/>
          </a:ln>
        </p:spPr>
        <p:txBody>
          <a:bodyPr anchorCtr="0" anchor="t" bIns="0" lIns="0" spcFirstLastPara="1" rIns="0" wrap="square" tIns="0">
            <a:spAutoFit/>
          </a:bodyPr>
          <a:lstStyle/>
          <a:p>
            <a:pPr indent="0" lvl="0" marL="12065" marR="0" rtl="0" algn="l">
              <a:lnSpc>
                <a:spcPct val="150000"/>
              </a:lnSpc>
              <a:spcBef>
                <a:spcPts val="0"/>
              </a:spcBef>
              <a:spcAft>
                <a:spcPts val="0"/>
              </a:spcAft>
              <a:buClr>
                <a:srgbClr val="000000"/>
              </a:buClr>
              <a:buSzPts val="2500"/>
              <a:buFont typeface="Arial"/>
              <a:buNone/>
            </a:pPr>
            <a:r>
              <a:rPr b="0" i="0" lang="en-US" sz="2500" u="none" cap="none" strike="noStrike">
                <a:solidFill>
                  <a:srgbClr val="000000"/>
                </a:solidFill>
                <a:latin typeface="Arial"/>
                <a:ea typeface="Arial"/>
                <a:cs typeface="Arial"/>
                <a:sym typeface="Arial"/>
              </a:rPr>
              <a:t>To test SID collection with more service-users to better understand how to </a:t>
            </a:r>
            <a:r>
              <a:rPr b="1" i="0" lang="en-US" sz="2500" u="none" cap="none" strike="noStrike">
                <a:solidFill>
                  <a:srgbClr val="00539F"/>
                </a:solidFill>
                <a:latin typeface="Arial"/>
                <a:ea typeface="Arial"/>
                <a:cs typeface="Arial"/>
                <a:sym typeface="Arial"/>
              </a:rPr>
              <a:t>best support agencies</a:t>
            </a:r>
            <a:r>
              <a:rPr b="0" i="0" lang="en-US" sz="2500" u="none" cap="none" strike="noStrike">
                <a:solidFill>
                  <a:srgbClr val="000000"/>
                </a:solidFill>
                <a:latin typeface="Arial"/>
                <a:ea typeface="Arial"/>
                <a:cs typeface="Arial"/>
                <a:sym typeface="Arial"/>
              </a:rPr>
              <a:t> in: </a:t>
            </a:r>
            <a:endParaRPr b="0" i="0" sz="700" u="none" cap="none" strike="noStrike">
              <a:solidFill>
                <a:srgbClr val="000000"/>
              </a:solidFill>
              <a:latin typeface="Arial"/>
              <a:ea typeface="Arial"/>
              <a:cs typeface="Arial"/>
              <a:sym typeface="Arial"/>
            </a:endParaRPr>
          </a:p>
          <a:p>
            <a:pPr indent="-469900" lvl="0" marL="526415" marR="0" rtl="0" algn="l">
              <a:lnSpc>
                <a:spcPct val="150000"/>
              </a:lnSpc>
              <a:spcBef>
                <a:spcPts val="105"/>
              </a:spcBef>
              <a:spcAft>
                <a:spcPts val="0"/>
              </a:spcAft>
              <a:buClr>
                <a:srgbClr val="443E99"/>
              </a:buClr>
              <a:buSzPts val="2100"/>
              <a:buFont typeface="Calibri"/>
              <a:buAutoNum type="alphaLcParenR"/>
            </a:pPr>
            <a:r>
              <a:rPr b="0" i="0" lang="en-US" sz="2100" u="none" cap="none" strike="noStrike">
                <a:solidFill>
                  <a:srgbClr val="000000"/>
                </a:solidFill>
                <a:latin typeface="Arial"/>
                <a:ea typeface="Arial"/>
                <a:cs typeface="Arial"/>
                <a:sym typeface="Arial"/>
              </a:rPr>
              <a:t>collecting socio-demographic data</a:t>
            </a:r>
            <a:endParaRPr b="0" i="0" sz="700" u="none" cap="none" strike="noStrike">
              <a:solidFill>
                <a:srgbClr val="000000"/>
              </a:solidFill>
              <a:latin typeface="Arial"/>
              <a:ea typeface="Arial"/>
              <a:cs typeface="Arial"/>
              <a:sym typeface="Arial"/>
            </a:endParaRPr>
          </a:p>
          <a:p>
            <a:pPr indent="-469900" lvl="0" marL="526415" marR="0" rtl="0" algn="l">
              <a:lnSpc>
                <a:spcPct val="150000"/>
              </a:lnSpc>
              <a:spcBef>
                <a:spcPts val="105"/>
              </a:spcBef>
              <a:spcAft>
                <a:spcPts val="0"/>
              </a:spcAft>
              <a:buClr>
                <a:srgbClr val="443E99"/>
              </a:buClr>
              <a:buSzPts val="2100"/>
              <a:buFont typeface="Calibri"/>
              <a:buAutoNum type="alphaLcParenR"/>
            </a:pPr>
            <a:r>
              <a:rPr b="0" i="0" lang="en-US" sz="2100" u="none" cap="none" strike="noStrike">
                <a:solidFill>
                  <a:srgbClr val="000000"/>
                </a:solidFill>
                <a:latin typeface="Arial"/>
                <a:ea typeface="Arial"/>
                <a:cs typeface="Arial"/>
                <a:sym typeface="Arial"/>
              </a:rPr>
              <a:t>using the data to advance better outcomes for equity-deserving communities</a:t>
            </a:r>
            <a:endParaRPr b="0" i="0" sz="700" u="none" cap="none" strike="noStrike">
              <a:solidFill>
                <a:srgbClr val="000000"/>
              </a:solidFill>
              <a:latin typeface="Arial"/>
              <a:ea typeface="Arial"/>
              <a:cs typeface="Arial"/>
              <a:sym typeface="Arial"/>
            </a:endParaRPr>
          </a:p>
          <a:p>
            <a:pPr indent="-469900" lvl="0" marL="526415" marR="0" rtl="0" algn="l">
              <a:lnSpc>
                <a:spcPct val="150000"/>
              </a:lnSpc>
              <a:spcBef>
                <a:spcPts val="105"/>
              </a:spcBef>
              <a:spcAft>
                <a:spcPts val="0"/>
              </a:spcAft>
              <a:buClr>
                <a:srgbClr val="443E99"/>
              </a:buClr>
              <a:buSzPts val="2100"/>
              <a:buFont typeface="Calibri"/>
              <a:buAutoNum type="alphaLcParenR"/>
            </a:pPr>
            <a:r>
              <a:rPr b="0" i="0" lang="en-US" sz="2100" u="none" cap="none" strike="noStrike">
                <a:solidFill>
                  <a:srgbClr val="000000"/>
                </a:solidFill>
                <a:latin typeface="Arial"/>
                <a:ea typeface="Arial"/>
                <a:cs typeface="Arial"/>
                <a:sym typeface="Arial"/>
              </a:rPr>
              <a:t>socializing the collection methodology &amp; use of tools across the community social services sector</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g33645278d8f_0_0"/>
          <p:cNvSpPr txBox="1"/>
          <p:nvPr>
            <p:ph type="title"/>
          </p:nvPr>
        </p:nvSpPr>
        <p:spPr>
          <a:xfrm>
            <a:off x="222525" y="701276"/>
            <a:ext cx="11123700" cy="1320600"/>
          </a:xfrm>
          <a:prstGeom prst="rect">
            <a:avLst/>
          </a:prstGeom>
          <a:noFill/>
          <a:ln>
            <a:noFill/>
          </a:ln>
        </p:spPr>
        <p:txBody>
          <a:bodyPr anchorCtr="0" anchor="t" bIns="0" lIns="0" spcFirstLastPara="1" rIns="0" wrap="square" tIns="12050">
            <a:spAutoFit/>
          </a:bodyPr>
          <a:lstStyle/>
          <a:p>
            <a:pPr indent="0" lvl="0" marL="0" marR="0" rtl="0" algn="l">
              <a:lnSpc>
                <a:spcPct val="100000"/>
              </a:lnSpc>
              <a:spcBef>
                <a:spcPts val="0"/>
              </a:spcBef>
              <a:spcAft>
                <a:spcPts val="0"/>
              </a:spcAft>
              <a:buClr>
                <a:srgbClr val="000000"/>
              </a:buClr>
              <a:buSzPts val="1800"/>
              <a:buFont typeface="Arial"/>
              <a:buNone/>
            </a:pPr>
            <a:r>
              <a:rPr lang="en-US" sz="3700">
                <a:solidFill>
                  <a:srgbClr val="666666"/>
                </a:solidFill>
              </a:rPr>
              <a:t>Data for Change Project Model</a:t>
            </a:r>
            <a:endParaRPr b="0" sz="3300" u="sng">
              <a:solidFill>
                <a:srgbClr val="666666"/>
              </a:solidFill>
              <a:latin typeface="Calibri"/>
              <a:ea typeface="Calibri"/>
              <a:cs typeface="Calibri"/>
              <a:sym typeface="Calibri"/>
            </a:endParaRPr>
          </a:p>
          <a:p>
            <a:pPr indent="0" lvl="0" marL="12700" rtl="0" algn="l">
              <a:lnSpc>
                <a:spcPct val="100000"/>
              </a:lnSpc>
              <a:spcBef>
                <a:spcPts val="0"/>
              </a:spcBef>
              <a:spcAft>
                <a:spcPts val="0"/>
              </a:spcAft>
              <a:buSzPts val="1400"/>
              <a:buNone/>
            </a:pPr>
            <a:r>
              <a:t/>
            </a:r>
            <a:endParaRPr sz="4800"/>
          </a:p>
        </p:txBody>
      </p:sp>
      <p:sp>
        <p:nvSpPr>
          <p:cNvPr id="101" name="Google Shape;101;g33645278d8f_0_0"/>
          <p:cNvSpPr/>
          <p:nvPr/>
        </p:nvSpPr>
        <p:spPr>
          <a:xfrm>
            <a:off x="5475325" y="1557975"/>
            <a:ext cx="2695500" cy="2371800"/>
          </a:xfrm>
          <a:prstGeom prst="ellipse">
            <a:avLst/>
          </a:prstGeom>
          <a:solidFill>
            <a:srgbClr val="FFFFFF"/>
          </a:solidFill>
          <a:ln cap="flat" cmpd="sng" w="76200">
            <a:solidFill>
              <a:srgbClr val="95373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g33645278d8f_0_0"/>
          <p:cNvSpPr/>
          <p:nvPr/>
        </p:nvSpPr>
        <p:spPr>
          <a:xfrm>
            <a:off x="4299600" y="2999563"/>
            <a:ext cx="2695500" cy="2371800"/>
          </a:xfrm>
          <a:prstGeom prst="ellipse">
            <a:avLst/>
          </a:prstGeom>
          <a:noFill/>
          <a:ln cap="flat" cmpd="sng" w="76200">
            <a:solidFill>
              <a:srgbClr val="4372C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33645278d8f_0_0"/>
          <p:cNvSpPr/>
          <p:nvPr/>
        </p:nvSpPr>
        <p:spPr>
          <a:xfrm>
            <a:off x="6718950" y="3075750"/>
            <a:ext cx="2695500" cy="2371800"/>
          </a:xfrm>
          <a:prstGeom prst="ellipse">
            <a:avLst/>
          </a:prstGeom>
          <a:noFill/>
          <a:ln cap="flat" cmpd="sng" w="76200">
            <a:solidFill>
              <a:srgbClr val="EFA7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g33645278d8f_0_0"/>
          <p:cNvSpPr txBox="1"/>
          <p:nvPr/>
        </p:nvSpPr>
        <p:spPr>
          <a:xfrm>
            <a:off x="10240250" y="1732825"/>
            <a:ext cx="2609700" cy="866700"/>
          </a:xfrm>
          <a:prstGeom prst="rect">
            <a:avLst/>
          </a:prstGeom>
          <a:noFill/>
          <a:ln>
            <a:noFill/>
          </a:ln>
        </p:spPr>
        <p:txBody>
          <a:bodyPr anchorCtr="0" anchor="t" bIns="91425" lIns="91425" spcFirstLastPara="1" rIns="91425" wrap="square" tIns="91425">
            <a:noAutofit/>
          </a:bodyPr>
          <a:lstStyle/>
          <a:p>
            <a:pPr indent="-311150" lvl="0" marL="457200" marR="0" rtl="0" algn="l">
              <a:lnSpc>
                <a:spcPct val="100000"/>
              </a:lnSpc>
              <a:spcBef>
                <a:spcPts val="0"/>
              </a:spcBef>
              <a:spcAft>
                <a:spcPts val="0"/>
              </a:spcAft>
              <a:buClr>
                <a:srgbClr val="980000"/>
              </a:buClr>
              <a:buSzPts val="1300"/>
              <a:buFont typeface="Arial"/>
              <a:buChar char="➔"/>
            </a:pPr>
            <a:r>
              <a:rPr b="1" i="0" lang="en-US" sz="1300" u="none" cap="none" strike="noStrike">
                <a:solidFill>
                  <a:srgbClr val="980000"/>
                </a:solidFill>
                <a:latin typeface="Arial"/>
                <a:ea typeface="Arial"/>
                <a:cs typeface="Arial"/>
                <a:sym typeface="Arial"/>
              </a:rPr>
              <a:t>Community of Practice &amp;</a:t>
            </a:r>
            <a:endParaRPr b="1" i="0" sz="1300" u="none" cap="none" strike="noStrike">
              <a:solidFill>
                <a:srgbClr val="98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980000"/>
                </a:solidFill>
                <a:latin typeface="Arial"/>
                <a:ea typeface="Arial"/>
                <a:cs typeface="Arial"/>
                <a:sym typeface="Arial"/>
              </a:rPr>
              <a:t> 	Partnership Table</a:t>
            </a:r>
            <a:endParaRPr b="1" i="0" sz="1300" u="none" cap="none" strike="noStrike">
              <a:solidFill>
                <a:srgbClr val="980000"/>
              </a:solidFill>
              <a:latin typeface="Arial"/>
              <a:ea typeface="Arial"/>
              <a:cs typeface="Arial"/>
              <a:sym typeface="Arial"/>
            </a:endParaRPr>
          </a:p>
          <a:p>
            <a:pPr indent="-301625" lvl="0" marL="457200" marR="0" rtl="0" algn="l">
              <a:lnSpc>
                <a:spcPct val="100000"/>
              </a:lnSpc>
              <a:spcBef>
                <a:spcPts val="0"/>
              </a:spcBef>
              <a:spcAft>
                <a:spcPts val="0"/>
              </a:spcAft>
              <a:buClr>
                <a:schemeClr val="dk1"/>
              </a:buClr>
              <a:buSzPts val="1150"/>
              <a:buFont typeface="Arial"/>
              <a:buChar char="●"/>
            </a:pPr>
            <a:r>
              <a:rPr b="0" i="0" lang="en-US" sz="1150" u="none" cap="none" strike="noStrike">
                <a:solidFill>
                  <a:schemeClr val="dk1"/>
                </a:solidFill>
                <a:latin typeface="Arial"/>
                <a:ea typeface="Arial"/>
                <a:cs typeface="Arial"/>
                <a:sym typeface="Arial"/>
              </a:rPr>
              <a:t>Partnership Table support &amp; participate in project implementation </a:t>
            </a:r>
            <a:endParaRPr b="0" i="0" sz="1150" u="none" cap="none" strike="noStrike">
              <a:solidFill>
                <a:schemeClr val="dk1"/>
              </a:solidFill>
              <a:latin typeface="Arial"/>
              <a:ea typeface="Arial"/>
              <a:cs typeface="Arial"/>
              <a:sym typeface="Arial"/>
            </a:endParaRPr>
          </a:p>
          <a:p>
            <a:pPr indent="-301625" lvl="0" marL="457200" marR="0" rtl="0" algn="l">
              <a:lnSpc>
                <a:spcPct val="100000"/>
              </a:lnSpc>
              <a:spcBef>
                <a:spcPts val="0"/>
              </a:spcBef>
              <a:spcAft>
                <a:spcPts val="0"/>
              </a:spcAft>
              <a:buClr>
                <a:schemeClr val="dk1"/>
              </a:buClr>
              <a:buSzPts val="1150"/>
              <a:buFont typeface="Arial"/>
              <a:buChar char="●"/>
            </a:pPr>
            <a:r>
              <a:rPr b="0" i="0" lang="en-US" sz="1150" u="none" cap="none" strike="noStrike">
                <a:solidFill>
                  <a:schemeClr val="dk1"/>
                </a:solidFill>
                <a:latin typeface="Arial"/>
                <a:ea typeface="Arial"/>
                <a:cs typeface="Arial"/>
                <a:sym typeface="Arial"/>
              </a:rPr>
              <a:t>Community of Practice features a panelist discussion &amp; peer support network for agencies </a:t>
            </a:r>
            <a:endParaRPr b="0" i="0" sz="1150" u="none" cap="none" strike="noStrike">
              <a:solidFill>
                <a:schemeClr val="dk1"/>
              </a:solidFill>
              <a:latin typeface="Arial"/>
              <a:ea typeface="Arial"/>
              <a:cs typeface="Arial"/>
              <a:sym typeface="Arial"/>
            </a:endParaRPr>
          </a:p>
        </p:txBody>
      </p:sp>
      <p:sp>
        <p:nvSpPr>
          <p:cNvPr id="105" name="Google Shape;105;g33645278d8f_0_0"/>
          <p:cNvSpPr/>
          <p:nvPr/>
        </p:nvSpPr>
        <p:spPr>
          <a:xfrm>
            <a:off x="3108325" y="1416500"/>
            <a:ext cx="7353900" cy="4793100"/>
          </a:xfrm>
          <a:prstGeom prst="ellipse">
            <a:avLst/>
          </a:prstGeom>
          <a:noFill/>
          <a:ln cap="flat" cmpd="sng" w="76200">
            <a:solidFill>
              <a:srgbClr val="666666"/>
            </a:solidFill>
            <a:prstDash val="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FF0000"/>
              </a:highlight>
              <a:latin typeface="Arial"/>
              <a:ea typeface="Arial"/>
              <a:cs typeface="Arial"/>
              <a:sym typeface="Arial"/>
            </a:endParaRPr>
          </a:p>
        </p:txBody>
      </p:sp>
      <p:sp>
        <p:nvSpPr>
          <p:cNvPr id="106" name="Google Shape;106;g33645278d8f_0_0"/>
          <p:cNvSpPr txBox="1"/>
          <p:nvPr/>
        </p:nvSpPr>
        <p:spPr>
          <a:xfrm>
            <a:off x="10341425" y="5025450"/>
            <a:ext cx="2972100" cy="866700"/>
          </a:xfrm>
          <a:prstGeom prst="rect">
            <a:avLst/>
          </a:prstGeom>
          <a:noFill/>
          <a:ln>
            <a:noFill/>
          </a:ln>
        </p:spPr>
        <p:txBody>
          <a:bodyPr anchorCtr="0" anchor="t" bIns="91425" lIns="91425" spcFirstLastPara="1" rIns="91425" wrap="square" tIns="91425">
            <a:noAutofit/>
          </a:bodyPr>
          <a:lstStyle/>
          <a:p>
            <a:pPr indent="-311150" lvl="0" marL="457200" marR="0" rtl="0" algn="l">
              <a:lnSpc>
                <a:spcPct val="100000"/>
              </a:lnSpc>
              <a:spcBef>
                <a:spcPts val="0"/>
              </a:spcBef>
              <a:spcAft>
                <a:spcPts val="0"/>
              </a:spcAft>
              <a:buClr>
                <a:srgbClr val="FF9900"/>
              </a:buClr>
              <a:buSzPts val="1300"/>
              <a:buFont typeface="Arial"/>
              <a:buChar char="➔"/>
            </a:pPr>
            <a:r>
              <a:rPr b="1" i="0" lang="en-US" sz="1300" u="none" cap="none" strike="noStrike">
                <a:solidFill>
                  <a:srgbClr val="FF9900"/>
                </a:solidFill>
                <a:latin typeface="Arial"/>
                <a:ea typeface="Arial"/>
                <a:cs typeface="Arial"/>
                <a:sym typeface="Arial"/>
              </a:rPr>
              <a:t>Capacity Building Sessions</a:t>
            </a:r>
            <a:endParaRPr b="1" i="0" sz="1300" u="none" cap="none" strike="noStrike">
              <a:solidFill>
                <a:srgbClr val="FF9900"/>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US" sz="1200" u="none" cap="none" strike="noStrike">
                <a:solidFill>
                  <a:schemeClr val="dk1"/>
                </a:solidFill>
                <a:latin typeface="Arial"/>
                <a:ea typeface="Arial"/>
                <a:cs typeface="Arial"/>
                <a:sym typeface="Arial"/>
              </a:rPr>
              <a:t>Facilitate capacity building sessions to support agencies with data collection &amp; responsible usage</a:t>
            </a:r>
            <a:endParaRPr b="0" i="0" sz="12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pic>
        <p:nvPicPr>
          <p:cNvPr id="107" name="Google Shape;107;g33645278d8f_0_0" title="Logo_FullColoourPNG.png"/>
          <p:cNvPicPr preferRelativeResize="0"/>
          <p:nvPr/>
        </p:nvPicPr>
        <p:blipFill rotWithShape="1">
          <a:blip r:embed="rId3">
            <a:alphaModFix/>
          </a:blip>
          <a:srcRect b="0" l="0" r="0" t="0"/>
          <a:stretch/>
        </p:blipFill>
        <p:spPr>
          <a:xfrm>
            <a:off x="4528400" y="4187775"/>
            <a:ext cx="2043602" cy="266425"/>
          </a:xfrm>
          <a:prstGeom prst="rect">
            <a:avLst/>
          </a:prstGeom>
          <a:noFill/>
          <a:ln>
            <a:noFill/>
          </a:ln>
        </p:spPr>
      </p:pic>
      <p:pic>
        <p:nvPicPr>
          <p:cNvPr id="108" name="Google Shape;108;g33645278d8f_0_0" title="SHIP Icon and Large Title with full name (tango).png"/>
          <p:cNvPicPr preferRelativeResize="0"/>
          <p:nvPr/>
        </p:nvPicPr>
        <p:blipFill rotWithShape="1">
          <a:blip r:embed="rId4">
            <a:alphaModFix/>
          </a:blip>
          <a:srcRect b="0" l="0" r="0" t="0"/>
          <a:stretch/>
        </p:blipFill>
        <p:spPr>
          <a:xfrm>
            <a:off x="7620377" y="3748162"/>
            <a:ext cx="1145651" cy="1145651"/>
          </a:xfrm>
          <a:prstGeom prst="rect">
            <a:avLst/>
          </a:prstGeom>
          <a:noFill/>
          <a:ln>
            <a:noFill/>
          </a:ln>
        </p:spPr>
      </p:pic>
      <p:sp>
        <p:nvSpPr>
          <p:cNvPr id="109" name="Google Shape;109;g33645278d8f_0_0"/>
          <p:cNvSpPr txBox="1"/>
          <p:nvPr/>
        </p:nvSpPr>
        <p:spPr>
          <a:xfrm>
            <a:off x="5337088" y="2401825"/>
            <a:ext cx="3143400" cy="21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Community of Practice &amp;</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 Partnership Table</a:t>
            </a:r>
            <a:endParaRPr b="0" i="0" sz="1300" u="none" cap="none" strike="noStrike">
              <a:solidFill>
                <a:schemeClr val="dk1"/>
              </a:solidFill>
              <a:latin typeface="Arial"/>
              <a:ea typeface="Arial"/>
              <a:cs typeface="Arial"/>
              <a:sym typeface="Arial"/>
            </a:endParaRPr>
          </a:p>
        </p:txBody>
      </p:sp>
      <p:pic>
        <p:nvPicPr>
          <p:cNvPr id="110" name="Google Shape;110;g33645278d8f_0_0" title="cassa-logo-2x.png"/>
          <p:cNvPicPr preferRelativeResize="0"/>
          <p:nvPr/>
        </p:nvPicPr>
        <p:blipFill rotWithShape="1">
          <a:blip r:embed="rId5">
            <a:alphaModFix/>
          </a:blip>
          <a:srcRect b="0" l="0" r="0" t="0"/>
          <a:stretch/>
        </p:blipFill>
        <p:spPr>
          <a:xfrm>
            <a:off x="6250250" y="1860751"/>
            <a:ext cx="1145650" cy="397150"/>
          </a:xfrm>
          <a:prstGeom prst="rect">
            <a:avLst/>
          </a:prstGeom>
          <a:noFill/>
          <a:ln>
            <a:noFill/>
          </a:ln>
        </p:spPr>
      </p:pic>
      <p:sp>
        <p:nvSpPr>
          <p:cNvPr id="111" name="Google Shape;111;g33645278d8f_0_0"/>
          <p:cNvSpPr txBox="1"/>
          <p:nvPr/>
        </p:nvSpPr>
        <p:spPr>
          <a:xfrm>
            <a:off x="5337100" y="5577750"/>
            <a:ext cx="4033500" cy="31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KNOWLEDGE MOBILIZATION HUB</a:t>
            </a:r>
            <a:endParaRPr b="1" i="0" sz="1400" u="none" cap="none" strike="noStrike">
              <a:solidFill>
                <a:schemeClr val="dk1"/>
              </a:solidFill>
              <a:latin typeface="Arial"/>
              <a:ea typeface="Arial"/>
              <a:cs typeface="Arial"/>
              <a:sym typeface="Arial"/>
            </a:endParaRPr>
          </a:p>
        </p:txBody>
      </p:sp>
      <p:pic>
        <p:nvPicPr>
          <p:cNvPr id="112" name="Google Shape;112;g33645278d8f_0_0" title="Screenshot 2023-05-18 153015.png"/>
          <p:cNvPicPr preferRelativeResize="0"/>
          <p:nvPr/>
        </p:nvPicPr>
        <p:blipFill rotWithShape="1">
          <a:blip r:embed="rId6">
            <a:alphaModFix/>
          </a:blip>
          <a:srcRect b="0" l="0" r="0" t="0"/>
          <a:stretch/>
        </p:blipFill>
        <p:spPr>
          <a:xfrm>
            <a:off x="5698500" y="6022350"/>
            <a:ext cx="2420607" cy="975125"/>
          </a:xfrm>
          <a:prstGeom prst="rect">
            <a:avLst/>
          </a:prstGeom>
          <a:noFill/>
          <a:ln>
            <a:noFill/>
          </a:ln>
        </p:spPr>
      </p:pic>
      <p:sp>
        <p:nvSpPr>
          <p:cNvPr id="113" name="Google Shape;113;g33645278d8f_0_0"/>
          <p:cNvSpPr txBox="1"/>
          <p:nvPr/>
        </p:nvSpPr>
        <p:spPr>
          <a:xfrm>
            <a:off x="560125" y="1860750"/>
            <a:ext cx="2609700" cy="866700"/>
          </a:xfrm>
          <a:prstGeom prst="rect">
            <a:avLst/>
          </a:prstGeom>
          <a:noFill/>
          <a:ln>
            <a:noFill/>
          </a:ln>
        </p:spPr>
        <p:txBody>
          <a:bodyPr anchorCtr="0" anchor="t" bIns="91425" lIns="91425" spcFirstLastPara="1" rIns="91425" wrap="square" tIns="91425">
            <a:noAutofit/>
          </a:bodyPr>
          <a:lstStyle/>
          <a:p>
            <a:pPr indent="-311150" lvl="0" marL="457200" marR="0" rtl="0" algn="l">
              <a:lnSpc>
                <a:spcPct val="100000"/>
              </a:lnSpc>
              <a:spcBef>
                <a:spcPts val="0"/>
              </a:spcBef>
              <a:spcAft>
                <a:spcPts val="0"/>
              </a:spcAft>
              <a:buClr>
                <a:srgbClr val="1155CC"/>
              </a:buClr>
              <a:buSzPts val="1300"/>
              <a:buFont typeface="Arial"/>
              <a:buChar char="➔"/>
            </a:pPr>
            <a:r>
              <a:rPr b="1" i="0" lang="en-US" sz="1300" u="none" cap="none" strike="noStrike">
                <a:solidFill>
                  <a:srgbClr val="1155CC"/>
                </a:solidFill>
                <a:latin typeface="Arial"/>
                <a:ea typeface="Arial"/>
                <a:cs typeface="Arial"/>
                <a:sym typeface="Arial"/>
              </a:rPr>
              <a:t>Knowledge Mobilization Hub </a:t>
            </a:r>
            <a:endParaRPr b="1" i="0" sz="1300" u="none" cap="none" strike="noStrike">
              <a:solidFill>
                <a:srgbClr val="1155CC"/>
              </a:solidFill>
              <a:latin typeface="Arial"/>
              <a:ea typeface="Arial"/>
              <a:cs typeface="Arial"/>
              <a:sym typeface="Arial"/>
            </a:endParaRPr>
          </a:p>
          <a:p>
            <a:pPr indent="-301625" lvl="0" marL="457200" marR="0" rtl="0" algn="l">
              <a:lnSpc>
                <a:spcPct val="100000"/>
              </a:lnSpc>
              <a:spcBef>
                <a:spcPts val="0"/>
              </a:spcBef>
              <a:spcAft>
                <a:spcPts val="0"/>
              </a:spcAft>
              <a:buClr>
                <a:schemeClr val="dk1"/>
              </a:buClr>
              <a:buSzPts val="1150"/>
              <a:buFont typeface="Arial"/>
              <a:buChar char="●"/>
            </a:pPr>
            <a:r>
              <a:rPr b="0" i="0" lang="en-US" sz="1150" u="none" cap="none" strike="noStrike">
                <a:solidFill>
                  <a:schemeClr val="dk1"/>
                </a:solidFill>
                <a:latin typeface="Arial"/>
                <a:ea typeface="Arial"/>
                <a:cs typeface="Arial"/>
                <a:sym typeface="Arial"/>
              </a:rPr>
              <a:t>Project Logistics</a:t>
            </a:r>
            <a:endParaRPr b="0" i="0" sz="1150" u="none" cap="none" strike="noStrike">
              <a:solidFill>
                <a:schemeClr val="dk1"/>
              </a:solidFill>
              <a:latin typeface="Arial"/>
              <a:ea typeface="Arial"/>
              <a:cs typeface="Arial"/>
              <a:sym typeface="Arial"/>
            </a:endParaRPr>
          </a:p>
          <a:p>
            <a:pPr indent="-301625" lvl="0" marL="457200" marR="0" rtl="0" algn="l">
              <a:lnSpc>
                <a:spcPct val="100000"/>
              </a:lnSpc>
              <a:spcBef>
                <a:spcPts val="0"/>
              </a:spcBef>
              <a:spcAft>
                <a:spcPts val="0"/>
              </a:spcAft>
              <a:buClr>
                <a:schemeClr val="dk1"/>
              </a:buClr>
              <a:buSzPts val="1150"/>
              <a:buFont typeface="Arial"/>
              <a:buChar char="●"/>
            </a:pPr>
            <a:r>
              <a:rPr b="0" i="0" lang="en-US" sz="1150" u="none" cap="none" strike="noStrike">
                <a:solidFill>
                  <a:schemeClr val="dk1"/>
                </a:solidFill>
                <a:latin typeface="Arial"/>
                <a:ea typeface="Arial"/>
                <a:cs typeface="Arial"/>
                <a:sym typeface="Arial"/>
              </a:rPr>
              <a:t>Partner Convening </a:t>
            </a:r>
            <a:endParaRPr b="0" i="0" sz="1150" u="none" cap="none" strike="noStrike">
              <a:solidFill>
                <a:schemeClr val="dk1"/>
              </a:solidFill>
              <a:latin typeface="Arial"/>
              <a:ea typeface="Arial"/>
              <a:cs typeface="Arial"/>
              <a:sym typeface="Arial"/>
            </a:endParaRPr>
          </a:p>
          <a:p>
            <a:pPr indent="-301625" lvl="0" marL="457200" marR="0" rtl="0" algn="l">
              <a:lnSpc>
                <a:spcPct val="100000"/>
              </a:lnSpc>
              <a:spcBef>
                <a:spcPts val="0"/>
              </a:spcBef>
              <a:spcAft>
                <a:spcPts val="0"/>
              </a:spcAft>
              <a:buClr>
                <a:schemeClr val="dk1"/>
              </a:buClr>
              <a:buSzPts val="1150"/>
              <a:buFont typeface="Arial"/>
              <a:buChar char="●"/>
            </a:pPr>
            <a:r>
              <a:rPr b="0" i="0" lang="en-US" sz="1150" u="none" cap="none" strike="noStrike">
                <a:solidFill>
                  <a:schemeClr val="dk1"/>
                </a:solidFill>
                <a:latin typeface="Arial"/>
                <a:ea typeface="Arial"/>
                <a:cs typeface="Arial"/>
                <a:sym typeface="Arial"/>
              </a:rPr>
              <a:t>Host Knowledge Mobilization Online Hub</a:t>
            </a:r>
            <a:endParaRPr b="0" i="0" sz="1150" u="none" cap="none" strike="noStrike">
              <a:solidFill>
                <a:schemeClr val="dk1"/>
              </a:solidFill>
              <a:latin typeface="Arial"/>
              <a:ea typeface="Arial"/>
              <a:cs typeface="Arial"/>
              <a:sym typeface="Arial"/>
            </a:endParaRPr>
          </a:p>
        </p:txBody>
      </p:sp>
      <p:sp>
        <p:nvSpPr>
          <p:cNvPr id="114" name="Google Shape;114;g33645278d8f_0_0"/>
          <p:cNvSpPr txBox="1"/>
          <p:nvPr/>
        </p:nvSpPr>
        <p:spPr>
          <a:xfrm>
            <a:off x="439050" y="5069500"/>
            <a:ext cx="2972100" cy="866700"/>
          </a:xfrm>
          <a:prstGeom prst="rect">
            <a:avLst/>
          </a:prstGeom>
          <a:noFill/>
          <a:ln>
            <a:noFill/>
          </a:ln>
        </p:spPr>
        <p:txBody>
          <a:bodyPr anchorCtr="0" anchor="t" bIns="91425" lIns="91425" spcFirstLastPara="1" rIns="91425" wrap="square" tIns="91425">
            <a:noAutofit/>
          </a:bodyPr>
          <a:lstStyle/>
          <a:p>
            <a:pPr indent="-311150" lvl="0" marL="457200" marR="0" rtl="0" algn="l">
              <a:lnSpc>
                <a:spcPct val="100000"/>
              </a:lnSpc>
              <a:spcBef>
                <a:spcPts val="0"/>
              </a:spcBef>
              <a:spcAft>
                <a:spcPts val="0"/>
              </a:spcAft>
              <a:buClr>
                <a:srgbClr val="4A86E8"/>
              </a:buClr>
              <a:buSzPts val="1300"/>
              <a:buFont typeface="Arial"/>
              <a:buChar char="➔"/>
            </a:pPr>
            <a:r>
              <a:rPr b="1" i="0" lang="en-US" sz="1300" u="none" cap="none" strike="noStrike">
                <a:solidFill>
                  <a:srgbClr val="4A86E8"/>
                </a:solidFill>
                <a:latin typeface="Arial"/>
                <a:ea typeface="Arial"/>
                <a:cs typeface="Arial"/>
                <a:sym typeface="Arial"/>
              </a:rPr>
              <a:t>Capacity Building Sessions</a:t>
            </a:r>
            <a:endParaRPr b="1" i="0" sz="1300" u="none" cap="none" strike="noStrike">
              <a:solidFill>
                <a:srgbClr val="980000"/>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US" sz="1200" u="none" cap="none" strike="noStrike">
                <a:solidFill>
                  <a:schemeClr val="dk1"/>
                </a:solidFill>
                <a:latin typeface="Arial"/>
                <a:ea typeface="Arial"/>
                <a:cs typeface="Arial"/>
                <a:sym typeface="Arial"/>
              </a:rPr>
              <a:t>Facilitate capacity building sessions to support agencies with data collection &amp; responsible usage</a:t>
            </a:r>
            <a:endParaRPr b="0" i="0" sz="12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grpSp>
        <p:nvGrpSpPr>
          <p:cNvPr id="119" name="Google Shape;119;g33645278d8f_0_65"/>
          <p:cNvGrpSpPr/>
          <p:nvPr/>
        </p:nvGrpSpPr>
        <p:grpSpPr>
          <a:xfrm>
            <a:off x="221885" y="1421984"/>
            <a:ext cx="13373830" cy="5127782"/>
            <a:chOff x="200923" y="1002259"/>
            <a:chExt cx="13373830" cy="5127782"/>
          </a:xfrm>
        </p:grpSpPr>
        <p:pic>
          <p:nvPicPr>
            <p:cNvPr id="120" name="Google Shape;120;g33645278d8f_0_65" title="Logo_FullColoourPNG.png"/>
            <p:cNvPicPr preferRelativeResize="0"/>
            <p:nvPr/>
          </p:nvPicPr>
          <p:blipFill rotWithShape="1">
            <a:blip r:embed="rId3">
              <a:alphaModFix/>
            </a:blip>
            <a:srcRect b="0" l="0" r="0" t="0"/>
            <a:stretch/>
          </p:blipFill>
          <p:spPr>
            <a:xfrm>
              <a:off x="12763878" y="2396143"/>
              <a:ext cx="810875" cy="146813"/>
            </a:xfrm>
            <a:prstGeom prst="rect">
              <a:avLst/>
            </a:prstGeom>
            <a:noFill/>
            <a:ln>
              <a:noFill/>
            </a:ln>
          </p:spPr>
        </p:pic>
        <p:pic>
          <p:nvPicPr>
            <p:cNvPr id="121" name="Google Shape;121;g33645278d8f_0_65"/>
            <p:cNvPicPr preferRelativeResize="0"/>
            <p:nvPr/>
          </p:nvPicPr>
          <p:blipFill rotWithShape="1">
            <a:blip r:embed="rId4">
              <a:alphaModFix/>
            </a:blip>
            <a:srcRect b="0" l="0" r="0" t="0"/>
            <a:stretch/>
          </p:blipFill>
          <p:spPr>
            <a:xfrm>
              <a:off x="200923" y="1358925"/>
              <a:ext cx="4901475" cy="4616999"/>
            </a:xfrm>
            <a:prstGeom prst="rect">
              <a:avLst/>
            </a:prstGeom>
            <a:noFill/>
            <a:ln>
              <a:noFill/>
            </a:ln>
          </p:spPr>
        </p:pic>
        <p:grpSp>
          <p:nvGrpSpPr>
            <p:cNvPr id="122" name="Google Shape;122;g33645278d8f_0_65"/>
            <p:cNvGrpSpPr/>
            <p:nvPr/>
          </p:nvGrpSpPr>
          <p:grpSpPr>
            <a:xfrm>
              <a:off x="5278262" y="1002260"/>
              <a:ext cx="3912640" cy="2268396"/>
              <a:chOff x="5238700" y="1050675"/>
              <a:chExt cx="3652577" cy="2100950"/>
            </a:xfrm>
          </p:grpSpPr>
          <p:sp>
            <p:nvSpPr>
              <p:cNvPr id="123" name="Google Shape;123;g33645278d8f_0_65"/>
              <p:cNvSpPr/>
              <p:nvPr/>
            </p:nvSpPr>
            <p:spPr>
              <a:xfrm>
                <a:off x="5238700" y="1050675"/>
                <a:ext cx="2895600" cy="762000"/>
              </a:xfrm>
              <a:prstGeom prst="rightArrow">
                <a:avLst>
                  <a:gd fmla="val 50000" name="adj1"/>
                  <a:gd fmla="val 50000" name="adj2"/>
                </a:avLst>
              </a:prstGeom>
              <a:solidFill>
                <a:srgbClr val="F9CB9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STAGE ONE: PLAN &amp; BUILD</a:t>
                </a:r>
                <a:endParaRPr b="1" i="0" sz="1400" u="none" cap="none" strike="noStrike">
                  <a:solidFill>
                    <a:srgbClr val="000000"/>
                  </a:solidFill>
                  <a:latin typeface="Arial"/>
                  <a:ea typeface="Arial"/>
                  <a:cs typeface="Arial"/>
                  <a:sym typeface="Arial"/>
                </a:endParaRPr>
              </a:p>
            </p:txBody>
          </p:sp>
          <p:grpSp>
            <p:nvGrpSpPr>
              <p:cNvPr id="124" name="Google Shape;124;g33645278d8f_0_65"/>
              <p:cNvGrpSpPr/>
              <p:nvPr/>
            </p:nvGrpSpPr>
            <p:grpSpPr>
              <a:xfrm>
                <a:off x="5238700" y="1863400"/>
                <a:ext cx="3652577" cy="1288225"/>
                <a:chOff x="6600775" y="1549075"/>
                <a:chExt cx="3652577" cy="1288225"/>
              </a:xfrm>
            </p:grpSpPr>
            <p:sp>
              <p:nvSpPr>
                <p:cNvPr id="125" name="Google Shape;125;g33645278d8f_0_65"/>
                <p:cNvSpPr/>
                <p:nvPr/>
              </p:nvSpPr>
              <p:spPr>
                <a:xfrm>
                  <a:off x="6600775" y="1621650"/>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April: Organizational Readiness</a:t>
                  </a:r>
                  <a:endParaRPr b="1" i="0" sz="1200" u="none" cap="none" strike="noStrike">
                    <a:solidFill>
                      <a:srgbClr val="000000"/>
                    </a:solidFill>
                    <a:latin typeface="Arial"/>
                    <a:ea typeface="Arial"/>
                    <a:cs typeface="Arial"/>
                    <a:sym typeface="Arial"/>
                  </a:endParaRPr>
                </a:p>
              </p:txBody>
            </p:sp>
            <p:sp>
              <p:nvSpPr>
                <p:cNvPr id="126" name="Google Shape;126;g33645278d8f_0_65"/>
                <p:cNvSpPr/>
                <p:nvPr/>
              </p:nvSpPr>
              <p:spPr>
                <a:xfrm>
                  <a:off x="6600775" y="2067475"/>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May: Foundations of Data Collection </a:t>
                  </a:r>
                  <a:endParaRPr b="1" i="0" sz="1000" u="none" cap="none" strike="noStrike">
                    <a:solidFill>
                      <a:srgbClr val="000000"/>
                    </a:solidFill>
                    <a:latin typeface="Arial"/>
                    <a:ea typeface="Arial"/>
                    <a:cs typeface="Arial"/>
                    <a:sym typeface="Arial"/>
                  </a:endParaRPr>
                </a:p>
              </p:txBody>
            </p:sp>
            <p:sp>
              <p:nvSpPr>
                <p:cNvPr id="127" name="Google Shape;127;g33645278d8f_0_65"/>
                <p:cNvSpPr/>
                <p:nvPr/>
              </p:nvSpPr>
              <p:spPr>
                <a:xfrm>
                  <a:off x="6600775" y="2513300"/>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May: CoP</a:t>
                  </a:r>
                  <a:endParaRPr b="1" i="0" sz="1400" u="none" cap="none" strike="noStrike">
                    <a:solidFill>
                      <a:srgbClr val="000000"/>
                    </a:solidFill>
                    <a:latin typeface="Arial"/>
                    <a:ea typeface="Arial"/>
                    <a:cs typeface="Arial"/>
                    <a:sym typeface="Arial"/>
                  </a:endParaRPr>
                </a:p>
              </p:txBody>
            </p:sp>
            <p:pic>
              <p:nvPicPr>
                <p:cNvPr id="128" name="Google Shape;128;g33645278d8f_0_65" title="SHIP Icon and Large Title with full name (tango).png"/>
                <p:cNvPicPr preferRelativeResize="0"/>
                <p:nvPr/>
              </p:nvPicPr>
              <p:blipFill rotWithShape="1">
                <a:blip r:embed="rId5">
                  <a:alphaModFix/>
                </a:blip>
                <a:srcRect b="0" l="0" r="0" t="0"/>
                <a:stretch/>
              </p:blipFill>
              <p:spPr>
                <a:xfrm>
                  <a:off x="9496382" y="1549075"/>
                  <a:ext cx="469125" cy="469125"/>
                </a:xfrm>
                <a:prstGeom prst="rect">
                  <a:avLst/>
                </a:prstGeom>
                <a:noFill/>
                <a:ln>
                  <a:noFill/>
                </a:ln>
              </p:spPr>
            </p:pic>
            <p:pic>
              <p:nvPicPr>
                <p:cNvPr id="129" name="Google Shape;129;g33645278d8f_0_65" title="Logo_FullColoourPNG.png"/>
                <p:cNvPicPr preferRelativeResize="0"/>
                <p:nvPr/>
              </p:nvPicPr>
              <p:blipFill rotWithShape="1">
                <a:blip r:embed="rId3">
                  <a:alphaModFix/>
                </a:blip>
                <a:srcRect b="0" l="0" r="0" t="0"/>
                <a:stretch/>
              </p:blipFill>
              <p:spPr>
                <a:xfrm>
                  <a:off x="9496375" y="2161475"/>
                  <a:ext cx="756977" cy="135975"/>
                </a:xfrm>
                <a:prstGeom prst="rect">
                  <a:avLst/>
                </a:prstGeom>
                <a:noFill/>
                <a:ln>
                  <a:noFill/>
                </a:ln>
              </p:spPr>
            </p:pic>
            <p:pic>
              <p:nvPicPr>
                <p:cNvPr id="130" name="Google Shape;130;g33645278d8f_0_65" title="cassa-logo-2x.png"/>
                <p:cNvPicPr preferRelativeResize="0"/>
                <p:nvPr/>
              </p:nvPicPr>
              <p:blipFill rotWithShape="1">
                <a:blip r:embed="rId6">
                  <a:alphaModFix/>
                </a:blip>
                <a:srcRect b="0" l="0" r="0" t="0"/>
                <a:stretch/>
              </p:blipFill>
              <p:spPr>
                <a:xfrm>
                  <a:off x="9496375" y="2593988"/>
                  <a:ext cx="469125" cy="162626"/>
                </a:xfrm>
                <a:prstGeom prst="rect">
                  <a:avLst/>
                </a:prstGeom>
                <a:noFill/>
                <a:ln>
                  <a:noFill/>
                </a:ln>
              </p:spPr>
            </p:pic>
          </p:grpSp>
        </p:grpSp>
        <p:sp>
          <p:nvSpPr>
            <p:cNvPr id="131" name="Google Shape;131;g33645278d8f_0_65"/>
            <p:cNvSpPr/>
            <p:nvPr/>
          </p:nvSpPr>
          <p:spPr>
            <a:xfrm>
              <a:off x="9574000" y="1002259"/>
              <a:ext cx="3101700" cy="789000"/>
            </a:xfrm>
            <a:prstGeom prst="rightArrow">
              <a:avLst>
                <a:gd fmla="val 50000" name="adj1"/>
                <a:gd fmla="val 50000" name="adj2"/>
              </a:avLst>
            </a:prstGeom>
            <a:solidFill>
              <a:srgbClr val="5CC7D4"/>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STAGE TWO: COLLECT &amp; STORE</a:t>
              </a:r>
              <a:endParaRPr b="1" i="0" sz="1400" u="none" cap="none" strike="noStrike">
                <a:solidFill>
                  <a:srgbClr val="000000"/>
                </a:solidFill>
                <a:latin typeface="Arial"/>
                <a:ea typeface="Arial"/>
                <a:cs typeface="Arial"/>
                <a:sym typeface="Arial"/>
              </a:endParaRPr>
            </a:p>
          </p:txBody>
        </p:sp>
        <p:grpSp>
          <p:nvGrpSpPr>
            <p:cNvPr id="132" name="Google Shape;132;g33645278d8f_0_65"/>
            <p:cNvGrpSpPr/>
            <p:nvPr/>
          </p:nvGrpSpPr>
          <p:grpSpPr>
            <a:xfrm>
              <a:off x="9574001" y="1843930"/>
              <a:ext cx="3912640" cy="1334073"/>
              <a:chOff x="6600775" y="1549087"/>
              <a:chExt cx="3652577" cy="1288213"/>
            </a:xfrm>
          </p:grpSpPr>
          <p:sp>
            <p:nvSpPr>
              <p:cNvPr id="133" name="Google Shape;133;g33645278d8f_0_65"/>
              <p:cNvSpPr/>
              <p:nvPr/>
            </p:nvSpPr>
            <p:spPr>
              <a:xfrm>
                <a:off x="6600775" y="1621650"/>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June: Org. Change Management  </a:t>
                </a:r>
                <a:endParaRPr b="1" i="0" sz="1200" u="none" cap="none" strike="noStrike">
                  <a:solidFill>
                    <a:srgbClr val="000000"/>
                  </a:solidFill>
                  <a:latin typeface="Arial"/>
                  <a:ea typeface="Arial"/>
                  <a:cs typeface="Arial"/>
                  <a:sym typeface="Arial"/>
                </a:endParaRPr>
              </a:p>
            </p:txBody>
          </p:sp>
          <p:sp>
            <p:nvSpPr>
              <p:cNvPr id="134" name="Google Shape;134;g33645278d8f_0_65"/>
              <p:cNvSpPr/>
              <p:nvPr/>
            </p:nvSpPr>
            <p:spPr>
              <a:xfrm>
                <a:off x="6600775" y="2067475"/>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July: Data Infrastructure  </a:t>
                </a:r>
                <a:endParaRPr b="1" i="0" sz="1200" u="none" cap="none" strike="noStrike">
                  <a:solidFill>
                    <a:srgbClr val="000000"/>
                  </a:solidFill>
                  <a:latin typeface="Arial"/>
                  <a:ea typeface="Arial"/>
                  <a:cs typeface="Arial"/>
                  <a:sym typeface="Arial"/>
                </a:endParaRPr>
              </a:p>
            </p:txBody>
          </p:sp>
          <p:sp>
            <p:nvSpPr>
              <p:cNvPr id="135" name="Google Shape;135;g33645278d8f_0_65"/>
              <p:cNvSpPr/>
              <p:nvPr/>
            </p:nvSpPr>
            <p:spPr>
              <a:xfrm>
                <a:off x="6600775" y="2513300"/>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July: CoP</a:t>
                </a:r>
                <a:endParaRPr b="1" i="0" sz="1400" u="none" cap="none" strike="noStrike">
                  <a:solidFill>
                    <a:srgbClr val="000000"/>
                  </a:solidFill>
                  <a:latin typeface="Arial"/>
                  <a:ea typeface="Arial"/>
                  <a:cs typeface="Arial"/>
                  <a:sym typeface="Arial"/>
                </a:endParaRPr>
              </a:p>
            </p:txBody>
          </p:sp>
          <p:pic>
            <p:nvPicPr>
              <p:cNvPr id="136" name="Google Shape;136;g33645278d8f_0_65" title="SHIP Icon and Large Title with full name (tango).png"/>
              <p:cNvPicPr preferRelativeResize="0"/>
              <p:nvPr/>
            </p:nvPicPr>
            <p:blipFill rotWithShape="1">
              <a:blip r:embed="rId5">
                <a:alphaModFix/>
              </a:blip>
              <a:srcRect b="0" l="0" r="0" t="0"/>
              <a:stretch/>
            </p:blipFill>
            <p:spPr>
              <a:xfrm>
                <a:off x="9640310" y="1549087"/>
                <a:ext cx="469125" cy="469125"/>
              </a:xfrm>
              <a:prstGeom prst="rect">
                <a:avLst/>
              </a:prstGeom>
              <a:noFill/>
              <a:ln>
                <a:noFill/>
              </a:ln>
            </p:spPr>
          </p:pic>
          <p:pic>
            <p:nvPicPr>
              <p:cNvPr id="137" name="Google Shape;137;g33645278d8f_0_65" title="Logo_FullColoourPNG.png"/>
              <p:cNvPicPr preferRelativeResize="0"/>
              <p:nvPr/>
            </p:nvPicPr>
            <p:blipFill rotWithShape="1">
              <a:blip r:embed="rId3">
                <a:alphaModFix/>
              </a:blip>
              <a:srcRect b="461280" l="-32580" r="32579" t="-461280"/>
              <a:stretch/>
            </p:blipFill>
            <p:spPr>
              <a:xfrm>
                <a:off x="9496375" y="1719026"/>
                <a:ext cx="756977" cy="135975"/>
              </a:xfrm>
              <a:prstGeom prst="rect">
                <a:avLst/>
              </a:prstGeom>
              <a:noFill/>
              <a:ln>
                <a:noFill/>
              </a:ln>
            </p:spPr>
          </p:pic>
          <p:pic>
            <p:nvPicPr>
              <p:cNvPr id="138" name="Google Shape;138;g33645278d8f_0_65" title="cassa-logo-2x.png"/>
              <p:cNvPicPr preferRelativeResize="0"/>
              <p:nvPr/>
            </p:nvPicPr>
            <p:blipFill rotWithShape="1">
              <a:blip r:embed="rId6">
                <a:alphaModFix/>
              </a:blip>
              <a:srcRect b="0" l="0" r="0" t="0"/>
              <a:stretch/>
            </p:blipFill>
            <p:spPr>
              <a:xfrm>
                <a:off x="9599180" y="2578972"/>
                <a:ext cx="469125" cy="162626"/>
              </a:xfrm>
              <a:prstGeom prst="rect">
                <a:avLst/>
              </a:prstGeom>
              <a:noFill/>
              <a:ln>
                <a:noFill/>
              </a:ln>
            </p:spPr>
          </p:pic>
        </p:grpSp>
        <p:grpSp>
          <p:nvGrpSpPr>
            <p:cNvPr id="139" name="Google Shape;139;g33645278d8f_0_65"/>
            <p:cNvGrpSpPr/>
            <p:nvPr/>
          </p:nvGrpSpPr>
          <p:grpSpPr>
            <a:xfrm>
              <a:off x="1513450" y="2542950"/>
              <a:ext cx="2276400" cy="2096100"/>
              <a:chOff x="629275" y="6127200"/>
              <a:chExt cx="2276400" cy="2096100"/>
            </a:xfrm>
          </p:grpSpPr>
          <p:sp>
            <p:nvSpPr>
              <p:cNvPr id="140" name="Google Shape;140;g33645278d8f_0_65"/>
              <p:cNvSpPr/>
              <p:nvPr/>
            </p:nvSpPr>
            <p:spPr>
              <a:xfrm>
                <a:off x="629275" y="6127200"/>
                <a:ext cx="2276400" cy="2096100"/>
              </a:xfrm>
              <a:prstGeom prst="ellipse">
                <a:avLst/>
              </a:prstGeom>
              <a:solidFill>
                <a:srgbClr val="888888"/>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g33645278d8f_0_65"/>
              <p:cNvSpPr txBox="1"/>
              <p:nvPr/>
            </p:nvSpPr>
            <p:spPr>
              <a:xfrm>
                <a:off x="1086475" y="6561625"/>
                <a:ext cx="1362000" cy="102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rgbClr val="FFFFFF"/>
                    </a:solidFill>
                    <a:latin typeface="Arial"/>
                    <a:ea typeface="Arial"/>
                    <a:cs typeface="Arial"/>
                    <a:sym typeface="Arial"/>
                  </a:rPr>
                  <a:t>DATA EQUITY 3.0</a:t>
                </a:r>
                <a:endParaRPr b="0" i="0" sz="2400" u="none" cap="none" strike="noStrike">
                  <a:solidFill>
                    <a:srgbClr val="FFFFFF"/>
                  </a:solidFill>
                  <a:latin typeface="Arial"/>
                  <a:ea typeface="Arial"/>
                  <a:cs typeface="Arial"/>
                  <a:sym typeface="Arial"/>
                </a:endParaRPr>
              </a:p>
            </p:txBody>
          </p:sp>
        </p:grpSp>
        <p:grpSp>
          <p:nvGrpSpPr>
            <p:cNvPr id="142" name="Google Shape;142;g33645278d8f_0_65"/>
            <p:cNvGrpSpPr/>
            <p:nvPr/>
          </p:nvGrpSpPr>
          <p:grpSpPr>
            <a:xfrm>
              <a:off x="5341237" y="3954297"/>
              <a:ext cx="3912640" cy="2175744"/>
              <a:chOff x="5238700" y="1050675"/>
              <a:chExt cx="3652577" cy="2100950"/>
            </a:xfrm>
          </p:grpSpPr>
          <p:sp>
            <p:nvSpPr>
              <p:cNvPr id="143" name="Google Shape;143;g33645278d8f_0_65"/>
              <p:cNvSpPr/>
              <p:nvPr/>
            </p:nvSpPr>
            <p:spPr>
              <a:xfrm>
                <a:off x="5238700" y="1050675"/>
                <a:ext cx="2895600" cy="762000"/>
              </a:xfrm>
              <a:prstGeom prst="rightArrow">
                <a:avLst>
                  <a:gd fmla="val 50000" name="adj1"/>
                  <a:gd fmla="val 50000" name="adj2"/>
                </a:avLst>
              </a:prstGeom>
              <a:solidFill>
                <a:srgbClr val="F9CB9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STAGE THREE: ANALYSIS &amp; INTERPRET </a:t>
                </a:r>
                <a:endParaRPr b="1" i="0" sz="1400" u="none" cap="none" strike="noStrike">
                  <a:solidFill>
                    <a:srgbClr val="000000"/>
                  </a:solidFill>
                  <a:latin typeface="Arial"/>
                  <a:ea typeface="Arial"/>
                  <a:cs typeface="Arial"/>
                  <a:sym typeface="Arial"/>
                </a:endParaRPr>
              </a:p>
            </p:txBody>
          </p:sp>
          <p:grpSp>
            <p:nvGrpSpPr>
              <p:cNvPr id="144" name="Google Shape;144;g33645278d8f_0_65"/>
              <p:cNvGrpSpPr/>
              <p:nvPr/>
            </p:nvGrpSpPr>
            <p:grpSpPr>
              <a:xfrm>
                <a:off x="5238700" y="1863400"/>
                <a:ext cx="3652577" cy="1288225"/>
                <a:chOff x="6600775" y="1549075"/>
                <a:chExt cx="3652577" cy="1288225"/>
              </a:xfrm>
            </p:grpSpPr>
            <p:sp>
              <p:nvSpPr>
                <p:cNvPr id="145" name="Google Shape;145;g33645278d8f_0_65"/>
                <p:cNvSpPr/>
                <p:nvPr/>
              </p:nvSpPr>
              <p:spPr>
                <a:xfrm>
                  <a:off x="6600775" y="1621650"/>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August: Trauma Informed Practice</a:t>
                  </a:r>
                  <a:endParaRPr b="1" i="0" sz="1300" u="none" cap="none" strike="noStrike">
                    <a:solidFill>
                      <a:srgbClr val="000000"/>
                    </a:solidFill>
                    <a:latin typeface="Arial"/>
                    <a:ea typeface="Arial"/>
                    <a:cs typeface="Arial"/>
                    <a:sym typeface="Arial"/>
                  </a:endParaRPr>
                </a:p>
              </p:txBody>
            </p:sp>
            <p:sp>
              <p:nvSpPr>
                <p:cNvPr id="146" name="Google Shape;146;g33645278d8f_0_65"/>
                <p:cNvSpPr/>
                <p:nvPr/>
              </p:nvSpPr>
              <p:spPr>
                <a:xfrm>
                  <a:off x="6600775" y="2067475"/>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September: Consent &amp; Privacy </a:t>
                  </a:r>
                  <a:endParaRPr b="1" i="0" sz="1200" u="none" cap="none" strike="noStrike">
                    <a:solidFill>
                      <a:srgbClr val="000000"/>
                    </a:solidFill>
                    <a:latin typeface="Arial"/>
                    <a:ea typeface="Arial"/>
                    <a:cs typeface="Arial"/>
                    <a:sym typeface="Arial"/>
                  </a:endParaRPr>
                </a:p>
              </p:txBody>
            </p:sp>
            <p:sp>
              <p:nvSpPr>
                <p:cNvPr id="147" name="Google Shape;147;g33645278d8f_0_65"/>
                <p:cNvSpPr/>
                <p:nvPr/>
              </p:nvSpPr>
              <p:spPr>
                <a:xfrm>
                  <a:off x="6600775" y="2513300"/>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September: CoP</a:t>
                  </a:r>
                  <a:endParaRPr b="1" i="0" sz="1400" u="none" cap="none" strike="noStrike">
                    <a:solidFill>
                      <a:srgbClr val="000000"/>
                    </a:solidFill>
                    <a:latin typeface="Arial"/>
                    <a:ea typeface="Arial"/>
                    <a:cs typeface="Arial"/>
                    <a:sym typeface="Arial"/>
                  </a:endParaRPr>
                </a:p>
              </p:txBody>
            </p:sp>
            <p:pic>
              <p:nvPicPr>
                <p:cNvPr id="148" name="Google Shape;148;g33645278d8f_0_65" title="SHIP Icon and Large Title with full name (tango).png"/>
                <p:cNvPicPr preferRelativeResize="0"/>
                <p:nvPr/>
              </p:nvPicPr>
              <p:blipFill rotWithShape="1">
                <a:blip r:embed="rId5">
                  <a:alphaModFix/>
                </a:blip>
                <a:srcRect b="0" l="0" r="0" t="0"/>
                <a:stretch/>
              </p:blipFill>
              <p:spPr>
                <a:xfrm>
                  <a:off x="9496382" y="1549075"/>
                  <a:ext cx="469125" cy="469125"/>
                </a:xfrm>
                <a:prstGeom prst="rect">
                  <a:avLst/>
                </a:prstGeom>
                <a:noFill/>
                <a:ln>
                  <a:noFill/>
                </a:ln>
              </p:spPr>
            </p:pic>
            <p:pic>
              <p:nvPicPr>
                <p:cNvPr id="149" name="Google Shape;149;g33645278d8f_0_65" title="Logo_FullColoourPNG.png"/>
                <p:cNvPicPr preferRelativeResize="0"/>
                <p:nvPr/>
              </p:nvPicPr>
              <p:blipFill rotWithShape="1">
                <a:blip r:embed="rId3">
                  <a:alphaModFix/>
                </a:blip>
                <a:srcRect b="0" l="0" r="0" t="0"/>
                <a:stretch/>
              </p:blipFill>
              <p:spPr>
                <a:xfrm>
                  <a:off x="9496375" y="2161475"/>
                  <a:ext cx="756977" cy="135975"/>
                </a:xfrm>
                <a:prstGeom prst="rect">
                  <a:avLst/>
                </a:prstGeom>
                <a:noFill/>
                <a:ln>
                  <a:noFill/>
                </a:ln>
              </p:spPr>
            </p:pic>
            <p:pic>
              <p:nvPicPr>
                <p:cNvPr id="150" name="Google Shape;150;g33645278d8f_0_65" title="cassa-logo-2x.png"/>
                <p:cNvPicPr preferRelativeResize="0"/>
                <p:nvPr/>
              </p:nvPicPr>
              <p:blipFill rotWithShape="1">
                <a:blip r:embed="rId6">
                  <a:alphaModFix/>
                </a:blip>
                <a:srcRect b="0" l="0" r="0" t="0"/>
                <a:stretch/>
              </p:blipFill>
              <p:spPr>
                <a:xfrm>
                  <a:off x="9496375" y="2593988"/>
                  <a:ext cx="469125" cy="162626"/>
                </a:xfrm>
                <a:prstGeom prst="rect">
                  <a:avLst/>
                </a:prstGeom>
                <a:noFill/>
                <a:ln>
                  <a:noFill/>
                </a:ln>
              </p:spPr>
            </p:pic>
          </p:grpSp>
        </p:grpSp>
        <p:sp>
          <p:nvSpPr>
            <p:cNvPr id="151" name="Google Shape;151;g33645278d8f_0_65"/>
            <p:cNvSpPr/>
            <p:nvPr/>
          </p:nvSpPr>
          <p:spPr>
            <a:xfrm>
              <a:off x="9574011" y="3859747"/>
              <a:ext cx="3101700" cy="789000"/>
            </a:xfrm>
            <a:prstGeom prst="rightArrow">
              <a:avLst>
                <a:gd fmla="val 50000" name="adj1"/>
                <a:gd fmla="val 50000" name="adj2"/>
              </a:avLst>
            </a:prstGeom>
            <a:solidFill>
              <a:srgbClr val="5CC7D4"/>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STAGE FOUR: SHARE &amp; USE</a:t>
              </a:r>
              <a:endParaRPr b="1" i="0" sz="1400" u="none" cap="none" strike="noStrike">
                <a:solidFill>
                  <a:srgbClr val="000000"/>
                </a:solidFill>
                <a:latin typeface="Arial"/>
                <a:ea typeface="Arial"/>
                <a:cs typeface="Arial"/>
                <a:sym typeface="Arial"/>
              </a:endParaRPr>
            </a:p>
          </p:txBody>
        </p:sp>
        <p:grpSp>
          <p:nvGrpSpPr>
            <p:cNvPr id="152" name="Google Shape;152;g33645278d8f_0_65"/>
            <p:cNvGrpSpPr/>
            <p:nvPr/>
          </p:nvGrpSpPr>
          <p:grpSpPr>
            <a:xfrm>
              <a:off x="9574012" y="4691469"/>
              <a:ext cx="3912640" cy="1344023"/>
              <a:chOff x="6600775" y="1539479"/>
              <a:chExt cx="3652577" cy="1297821"/>
            </a:xfrm>
          </p:grpSpPr>
          <p:sp>
            <p:nvSpPr>
              <p:cNvPr id="153" name="Google Shape;153;g33645278d8f_0_65"/>
              <p:cNvSpPr/>
              <p:nvPr/>
            </p:nvSpPr>
            <p:spPr>
              <a:xfrm>
                <a:off x="6600775" y="1621650"/>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October: Uses of Data</a:t>
                </a:r>
                <a:endParaRPr b="1" i="0" sz="1200" u="none" cap="none" strike="noStrike">
                  <a:solidFill>
                    <a:srgbClr val="000000"/>
                  </a:solidFill>
                  <a:latin typeface="Arial"/>
                  <a:ea typeface="Arial"/>
                  <a:cs typeface="Arial"/>
                  <a:sym typeface="Arial"/>
                </a:endParaRPr>
              </a:p>
            </p:txBody>
          </p:sp>
          <p:sp>
            <p:nvSpPr>
              <p:cNvPr id="154" name="Google Shape;154;g33645278d8f_0_65"/>
              <p:cNvSpPr/>
              <p:nvPr/>
            </p:nvSpPr>
            <p:spPr>
              <a:xfrm>
                <a:off x="6600775" y="2067475"/>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November: Data Analysis Framework</a:t>
                </a:r>
                <a:endParaRPr b="1" i="0" sz="1200" u="none" cap="none" strike="noStrike">
                  <a:solidFill>
                    <a:srgbClr val="000000"/>
                  </a:solidFill>
                  <a:latin typeface="Arial"/>
                  <a:ea typeface="Arial"/>
                  <a:cs typeface="Arial"/>
                  <a:sym typeface="Arial"/>
                </a:endParaRPr>
              </a:p>
            </p:txBody>
          </p:sp>
          <p:sp>
            <p:nvSpPr>
              <p:cNvPr id="155" name="Google Shape;155;g33645278d8f_0_65"/>
              <p:cNvSpPr/>
              <p:nvPr/>
            </p:nvSpPr>
            <p:spPr>
              <a:xfrm>
                <a:off x="6600775" y="2513300"/>
                <a:ext cx="2821500" cy="3240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December: CoP</a:t>
                </a:r>
                <a:endParaRPr b="1" i="0" sz="1400" u="none" cap="none" strike="noStrike">
                  <a:solidFill>
                    <a:srgbClr val="000000"/>
                  </a:solidFill>
                  <a:latin typeface="Arial"/>
                  <a:ea typeface="Arial"/>
                  <a:cs typeface="Arial"/>
                  <a:sym typeface="Arial"/>
                </a:endParaRPr>
              </a:p>
            </p:txBody>
          </p:sp>
          <p:pic>
            <p:nvPicPr>
              <p:cNvPr id="156" name="Google Shape;156;g33645278d8f_0_65" title="SHIP Icon and Large Title with full name (tango).png"/>
              <p:cNvPicPr preferRelativeResize="0"/>
              <p:nvPr/>
            </p:nvPicPr>
            <p:blipFill rotWithShape="1">
              <a:blip r:embed="rId5">
                <a:alphaModFix/>
              </a:blip>
              <a:srcRect b="0" l="0" r="0" t="0"/>
              <a:stretch/>
            </p:blipFill>
            <p:spPr>
              <a:xfrm>
                <a:off x="9496382" y="1539479"/>
                <a:ext cx="469125" cy="469125"/>
              </a:xfrm>
              <a:prstGeom prst="rect">
                <a:avLst/>
              </a:prstGeom>
              <a:noFill/>
              <a:ln>
                <a:noFill/>
              </a:ln>
            </p:spPr>
          </p:pic>
          <p:pic>
            <p:nvPicPr>
              <p:cNvPr id="157" name="Google Shape;157;g33645278d8f_0_65" title="Logo_FullColoourPNG.png"/>
              <p:cNvPicPr preferRelativeResize="0"/>
              <p:nvPr/>
            </p:nvPicPr>
            <p:blipFill rotWithShape="1">
              <a:blip r:embed="rId3">
                <a:alphaModFix/>
              </a:blip>
              <a:srcRect b="0" l="0" r="0" t="0"/>
              <a:stretch/>
            </p:blipFill>
            <p:spPr>
              <a:xfrm>
                <a:off x="9496375" y="2161487"/>
                <a:ext cx="756977" cy="135975"/>
              </a:xfrm>
              <a:prstGeom prst="rect">
                <a:avLst/>
              </a:prstGeom>
              <a:noFill/>
              <a:ln>
                <a:noFill/>
              </a:ln>
            </p:spPr>
          </p:pic>
          <p:pic>
            <p:nvPicPr>
              <p:cNvPr id="158" name="Google Shape;158;g33645278d8f_0_65" title="cassa-logo-2x.png"/>
              <p:cNvPicPr preferRelativeResize="0"/>
              <p:nvPr/>
            </p:nvPicPr>
            <p:blipFill rotWithShape="1">
              <a:blip r:embed="rId6">
                <a:alphaModFix/>
              </a:blip>
              <a:srcRect b="0" l="0" r="0" t="0"/>
              <a:stretch/>
            </p:blipFill>
            <p:spPr>
              <a:xfrm>
                <a:off x="9496375" y="2593988"/>
                <a:ext cx="469125" cy="162626"/>
              </a:xfrm>
              <a:prstGeom prst="rect">
                <a:avLst/>
              </a:prstGeom>
              <a:noFill/>
              <a:ln>
                <a:noFill/>
              </a:ln>
            </p:spPr>
          </p:pic>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36f81830b66_1_6"/>
          <p:cNvSpPr txBox="1"/>
          <p:nvPr>
            <p:ph type="title"/>
          </p:nvPr>
        </p:nvSpPr>
        <p:spPr>
          <a:xfrm>
            <a:off x="1238700" y="1176096"/>
            <a:ext cx="10585500" cy="30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164" name="Google Shape;164;g36f81830b66_1_6"/>
          <p:cNvSpPr txBox="1"/>
          <p:nvPr>
            <p:ph idx="1" type="body"/>
          </p:nvPr>
        </p:nvSpPr>
        <p:spPr>
          <a:xfrm>
            <a:off x="1238700" y="1765808"/>
            <a:ext cx="11301900" cy="18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id="165" name="Google Shape;165;g36f81830b66_1_6"/>
          <p:cNvPicPr preferRelativeResize="0"/>
          <p:nvPr/>
        </p:nvPicPr>
        <p:blipFill>
          <a:blip r:embed="rId3">
            <a:alphaModFix/>
          </a:blip>
          <a:stretch>
            <a:fillRect/>
          </a:stretch>
        </p:blipFill>
        <p:spPr>
          <a:xfrm>
            <a:off x="0" y="0"/>
            <a:ext cx="13817600" cy="71540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2023-07-06T16:12:42Z</dcterms:created>
  <dc:creator>Salman Allidina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2023-04-11T00:00:00Z</vt:filetime>
  </property>
  <property fmtid="{D5CDD505-2E9C-101B-9397-08002B2CF9AE}" pid="3" name="Creator">
    <vt:lpwstr>Acrobat PDFMaker 22 for Word</vt:lpwstr>
  </property>
  <property fmtid="{D5CDD505-2E9C-101B-9397-08002B2CF9AE}" pid="4" name="LastSaved">
    <vt:filetime>2023-07-06T00:00:00Z</vt:filetime>
  </property>
  <property fmtid="{D5CDD505-2E9C-101B-9397-08002B2CF9AE}" pid="5" name="Producer">
    <vt:lpwstr>Adobe PDF Library 22.3.98</vt:lpwstr>
  </property>
  <property fmtid="{D5CDD505-2E9C-101B-9397-08002B2CF9AE}" pid="6" name="SourceModified">
    <vt:lpwstr>D:20230412003623</vt:lpwstr>
  </property>
</Properties>
</file>